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handoutMasterIdLst>
    <p:handoutMasterId r:id="rId26"/>
  </p:handoutMasterIdLst>
  <p:sldIdLst>
    <p:sldId id="257" r:id="rId3"/>
    <p:sldId id="258" r:id="rId4"/>
    <p:sldId id="315" r:id="rId5"/>
    <p:sldId id="316" r:id="rId6"/>
    <p:sldId id="319" r:id="rId7"/>
    <p:sldId id="320" r:id="rId8"/>
    <p:sldId id="317" r:id="rId9"/>
    <p:sldId id="322" r:id="rId10"/>
    <p:sldId id="323" r:id="rId11"/>
    <p:sldId id="324" r:id="rId12"/>
    <p:sldId id="318" r:id="rId13"/>
    <p:sldId id="327" r:id="rId14"/>
    <p:sldId id="326" r:id="rId15"/>
    <p:sldId id="325" r:id="rId16"/>
    <p:sldId id="328" r:id="rId17"/>
    <p:sldId id="331" r:id="rId18"/>
    <p:sldId id="332" r:id="rId19"/>
    <p:sldId id="333" r:id="rId20"/>
    <p:sldId id="336" r:id="rId21"/>
    <p:sldId id="334" r:id="rId22"/>
    <p:sldId id="337" r:id="rId23"/>
    <p:sldId id="338"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94"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notesMaster" Target="notesMasters/notesMaster1.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2.GIF>
</file>

<file path=ppt/media/image3.png>
</file>

<file path=ppt/media/image4.GIF>
</file>

<file path=ppt/media/image5.pn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Noto Sans Mono CJK JP" panose="020B0500000000000000" charset="-122"/>
                <a:ea typeface="Noto Sans Mono CJK JP" panose="020B0500000000000000" charset="-122"/>
                <a:cs typeface="Noto Sans Mono CJK JP" panose="020B0500000000000000" charset="-122"/>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Noto Sans Mono CJK JP" panose="020B0500000000000000" charset="-122"/>
                <a:ea typeface="Noto Sans Mono CJK JP" panose="020B0500000000000000" charset="-122"/>
                <a:cs typeface="Noto Sans Mono CJK JP" panose="020B0500000000000000" charset="-122"/>
              </a:defRPr>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Noto Sans Mono CJK JP" panose="020B0500000000000000" charset="-122"/>
                <a:ea typeface="Noto Sans Mono CJK JP" panose="020B0500000000000000" charset="-122"/>
                <a:cs typeface="Noto Sans Mono CJK JP" panose="020B0500000000000000" charset="-122"/>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Noto Sans Mono CJK JP" panose="020B0500000000000000" charset="-122"/>
                <a:ea typeface="Noto Sans Mono CJK JP" panose="020B0500000000000000" charset="-122"/>
                <a:cs typeface="Noto Sans Mono CJK JP" panose="020B0500000000000000" charset="-122"/>
              </a:defRPr>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1pPr>
    <a:lvl2pPr marL="4572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2pPr>
    <a:lvl3pPr marL="9144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3pPr>
    <a:lvl4pPr marL="13716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4pPr>
    <a:lvl5pPr marL="18288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9A678811-B549-45B3-81B1-47E6AC5F9402}" type="slidenum">
              <a:rPr lang="en-US" altLang="en-US"/>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IN"/>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Footer Placeholder 5"/>
          <p:cNvSpPr>
            <a:spLocks noGrp="1"/>
          </p:cNvSpPr>
          <p:nvPr>
            <p:ph type="ftr" sz="quarter" idx="11"/>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214E7FEA-58E0-47EE-AC9C-F31BF7C9F7FE}" type="slidenum">
              <a:rPr lang="en-US" altLang="en-US"/>
            </a:fld>
            <a:endParaRPr lang="en-US"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smtClean="0"/>
              <a:t>Click to edit Master title style</a:t>
            </a:r>
            <a:endParaRPr lang="en-IN"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20534EEE-6172-4E08-B0F7-A7F46A93D015}" type="slidenum">
              <a:rPr lang="en-US" altLang="en-US"/>
            </a:fld>
            <a:endParaRPr lang="en-US"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A56982BD-E878-4359-9BE2-EF98375094DE}" type="slidenum">
              <a:rPr lang="en-US" altLang="en-US"/>
            </a:fld>
            <a:endParaRPr lang="en-US"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16832"/>
            <a:ext cx="8229600" cy="4560168"/>
          </a:xfrm>
          <a:prstGeom prst="rect">
            <a:avLst/>
          </a:prstGeo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31E38928-F05B-4C42-9226-61EDCAAB8EFB}" type="datetime1">
              <a:rPr lang="en-US" smtClean="0"/>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a:xfrm>
            <a:off x="7956376" y="6477000"/>
            <a:ext cx="1066800" cy="329184"/>
          </a:xfrm>
          <a:prstGeom prst="rect">
            <a:avLst/>
          </a:prstGeom>
        </p:spPr>
        <p:txBody>
          <a:bodyPr/>
          <a:lstStyle/>
          <a:p>
            <a:pPr algn="r"/>
            <a:fld id="{D4C49B74-5DB2-4B03-B1D2-7F6A3C51C318}" type="slidenum">
              <a:rPr lang="en-US" smtClean="0"/>
            </a:fld>
            <a:endParaRPr lang="en-US"/>
          </a:p>
        </p:txBody>
      </p:sp>
      <p:sp>
        <p:nvSpPr>
          <p:cNvPr id="7"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825625"/>
            <a:ext cx="7886700" cy="4351338"/>
          </a:xfrm>
          <a:prstGeom prst="rect">
            <a:avLst/>
          </a:prstGeo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2505075"/>
            <a:ext cx="3868737" cy="3684588"/>
          </a:xfrm>
          <a:prstGeom prst="rect">
            <a:avLst/>
          </a:prstGeo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5" name="Text Placeholder 4"/>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788" cy="3684588"/>
          </a:xfrm>
          <a:prstGeom prst="rect">
            <a:avLst/>
          </a:prstGeo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7"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825625"/>
            <a:ext cx="7886700" cy="4351338"/>
          </a:xfrm>
          <a:prstGeom prst="rect">
            <a:avLst/>
          </a:prstGeo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3086ADDC-2EE6-42FF-AE85-54D774CE032E}" type="slidenum">
              <a:rPr lang="en-US" altLang="en-US"/>
            </a:fld>
            <a:endParaRPr lang="en-US"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a:xfrm>
            <a:off x="685800" y="3933056"/>
            <a:ext cx="7772400" cy="216294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3086ADDC-2EE6-42FF-AE85-54D774CE032E}" type="slidenum">
              <a:rPr lang="en-US" altLang="en-US"/>
            </a:fld>
            <a:endParaRPr lang="en-US" altLang="en-US"/>
          </a:p>
        </p:txBody>
      </p:sp>
      <p:sp>
        <p:nvSpPr>
          <p:cNvPr id="7" name="Content Placeholder 2"/>
          <p:cNvSpPr>
            <a:spLocks noGrp="1"/>
          </p:cNvSpPr>
          <p:nvPr>
            <p:ph sz="half" idx="13"/>
          </p:nvPr>
        </p:nvSpPr>
        <p:spPr>
          <a:xfrm>
            <a:off x="685800" y="1981200"/>
            <a:ext cx="3814192" cy="179945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8" name="Content Placeholder 2"/>
          <p:cNvSpPr>
            <a:spLocks noGrp="1"/>
          </p:cNvSpPr>
          <p:nvPr>
            <p:ph sz="half" idx="14"/>
          </p:nvPr>
        </p:nvSpPr>
        <p:spPr>
          <a:xfrm>
            <a:off x="4650432" y="1981200"/>
            <a:ext cx="3807768" cy="179945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62FBF8E4-576C-4900-8131-5FBCD47137B3}" type="slidenum">
              <a:rPr lang="en-US" altLang="en-US"/>
            </a:fld>
            <a:endParaRPr lang="en-US"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685800" y="1981200"/>
            <a:ext cx="3810000" cy="41148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4" name="Content Placeholder 3"/>
          <p:cNvSpPr>
            <a:spLocks noGrp="1"/>
          </p:cNvSpPr>
          <p:nvPr>
            <p:ph sz="half" idx="2"/>
          </p:nvPr>
        </p:nvSpPr>
        <p:spPr>
          <a:xfrm>
            <a:off x="4648200" y="1981200"/>
            <a:ext cx="3810000" cy="41148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Footer Placeholder 5"/>
          <p:cNvSpPr>
            <a:spLocks noGrp="1"/>
          </p:cNvSpPr>
          <p:nvPr>
            <p:ph type="ftr" sz="quarter" idx="11"/>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524673CD-E789-4B99-849D-7D1DEE88FD01}" type="slidenum">
              <a:rPr lang="en-US" altLang="en-US"/>
            </a:fld>
            <a:endParaRPr lang="en-US"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7" name="Date Placeholder 6"/>
          <p:cNvSpPr>
            <a:spLocks noGrp="1"/>
          </p:cNvSpPr>
          <p:nvPr>
            <p:ph type="dt" sz="half" idx="10"/>
          </p:nvPr>
        </p:nvSpPr>
        <p:spPr/>
        <p:txBody>
          <a:bodyPr/>
          <a:lstStyle>
            <a:lvl1pPr>
              <a:defRPr/>
            </a:lvl1pPr>
          </a:lstStyle>
          <a:p>
            <a:endParaRPr lang="en-US" altLang="en-US"/>
          </a:p>
        </p:txBody>
      </p:sp>
      <p:sp>
        <p:nvSpPr>
          <p:cNvPr id="8" name="Footer Placeholder 7"/>
          <p:cNvSpPr>
            <a:spLocks noGrp="1"/>
          </p:cNvSpPr>
          <p:nvPr>
            <p:ph type="ftr" sz="quarter" idx="11"/>
          </p:nvPr>
        </p:nvSpPr>
        <p:spPr/>
        <p:txBody>
          <a:bodyPr/>
          <a:lstStyle>
            <a:lvl1pPr>
              <a:defRPr/>
            </a:lvl1pPr>
          </a:lstStyle>
          <a:p>
            <a:endParaRPr lang="en-US" altLang="en-US"/>
          </a:p>
        </p:txBody>
      </p:sp>
      <p:sp>
        <p:nvSpPr>
          <p:cNvPr id="9" name="Slide Number Placeholder 8"/>
          <p:cNvSpPr>
            <a:spLocks noGrp="1"/>
          </p:cNvSpPr>
          <p:nvPr>
            <p:ph type="sldNum" sz="quarter" idx="12"/>
          </p:nvPr>
        </p:nvSpPr>
        <p:spPr/>
        <p:txBody>
          <a:bodyPr/>
          <a:lstStyle>
            <a:lvl1pPr>
              <a:defRPr/>
            </a:lvl1pPr>
          </a:lstStyle>
          <a:p>
            <a:fld id="{7B82C466-627A-4535-934D-F77F4C647A2A}" type="slidenum">
              <a:rPr lang="en-US" altLang="en-US"/>
            </a:fld>
            <a:endParaRPr lang="en-US"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IN" dirty="0"/>
          </a:p>
        </p:txBody>
      </p:sp>
      <p:sp>
        <p:nvSpPr>
          <p:cNvPr id="3" name="Date Placeholder 2"/>
          <p:cNvSpPr>
            <a:spLocks noGrp="1"/>
          </p:cNvSpPr>
          <p:nvPr>
            <p:ph type="dt" sz="half" idx="10"/>
          </p:nvPr>
        </p:nvSpPr>
        <p:spPr/>
        <p:txBody>
          <a:bodyPr/>
          <a:lstStyle>
            <a:lvl1pPr>
              <a:defRPr/>
            </a:lvl1pPr>
          </a:lstStyle>
          <a:p>
            <a:endParaRPr lang="en-US" altLang="en-US"/>
          </a:p>
        </p:txBody>
      </p:sp>
      <p:sp>
        <p:nvSpPr>
          <p:cNvPr id="4" name="Footer Placeholder 3"/>
          <p:cNvSpPr>
            <a:spLocks noGrp="1"/>
          </p:cNvSpPr>
          <p:nvPr>
            <p:ph type="ftr" sz="quarter" idx="11"/>
          </p:nvPr>
        </p:nvSpPr>
        <p:spPr/>
        <p:txBody>
          <a:bodyPr/>
          <a:lstStyle>
            <a:lvl1pPr>
              <a:defRPr/>
            </a:lvl1pPr>
          </a:lstStyle>
          <a:p>
            <a:endParaRPr lang="en-US" altLang="en-US"/>
          </a:p>
        </p:txBody>
      </p:sp>
      <p:sp>
        <p:nvSpPr>
          <p:cNvPr id="5" name="Slide Number Placeholder 4"/>
          <p:cNvSpPr>
            <a:spLocks noGrp="1"/>
          </p:cNvSpPr>
          <p:nvPr>
            <p:ph type="sldNum" sz="quarter" idx="12"/>
          </p:nvPr>
        </p:nvSpPr>
        <p:spPr/>
        <p:txBody>
          <a:bodyPr/>
          <a:lstStyle>
            <a:lvl1pPr>
              <a:defRPr/>
            </a:lvl1pPr>
          </a:lstStyle>
          <a:p>
            <a:fld id="{F559B138-3910-4CB2-9145-1068E3B9E07E}" type="slidenum">
              <a:rPr lang="en-US" altLang="en-US"/>
            </a:fld>
            <a:endParaRPr lang="en-US"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en-US"/>
          </a:p>
        </p:txBody>
      </p:sp>
      <p:sp>
        <p:nvSpPr>
          <p:cNvPr id="3" name="Footer Placeholder 2"/>
          <p:cNvSpPr>
            <a:spLocks noGrp="1"/>
          </p:cNvSpPr>
          <p:nvPr>
            <p:ph type="ftr" sz="quarter" idx="11"/>
          </p:nvPr>
        </p:nvSpPr>
        <p:spPr/>
        <p:txBody>
          <a:bodyPr/>
          <a:lstStyle>
            <a:lvl1pPr>
              <a:defRPr/>
            </a:lvl1pPr>
          </a:lstStyle>
          <a:p>
            <a:endParaRPr lang="en-US" altLang="en-US"/>
          </a:p>
        </p:txBody>
      </p:sp>
      <p:sp>
        <p:nvSpPr>
          <p:cNvPr id="4" name="Slide Number Placeholder 3"/>
          <p:cNvSpPr>
            <a:spLocks noGrp="1"/>
          </p:cNvSpPr>
          <p:nvPr>
            <p:ph type="sldNum" sz="quarter" idx="12"/>
          </p:nvPr>
        </p:nvSpPr>
        <p:spPr/>
        <p:txBody>
          <a:bodyPr/>
          <a:lstStyle>
            <a:lvl1pPr>
              <a:defRPr/>
            </a:lvl1pPr>
          </a:lstStyle>
          <a:p>
            <a:fld id="{909E207A-2206-4F55-86B7-C4BA7E6C4B55}" type="slidenum">
              <a:rPr lang="en-US" altLang="en-US"/>
            </a:fld>
            <a:endParaRPr lang="en-US"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Footer Placeholder 5"/>
          <p:cNvSpPr>
            <a:spLocks noGrp="1"/>
          </p:cNvSpPr>
          <p:nvPr>
            <p:ph type="ftr" sz="quarter" idx="11"/>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9F7BB258-1CFF-4F4F-8C27-AD1703630852}" type="slidenum">
              <a:rPr lang="en-US" altLang="en-US"/>
            </a:fld>
            <a:endParaRPr lang="en-US"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jpe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2" name="Picture 8" descr="F:\2 ppt.jp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6350" y="0"/>
            <a:ext cx="9131300" cy="2041525"/>
          </a:xfrm>
          <a:prstGeom prst="rect">
            <a:avLst/>
          </a:prstGeom>
          <a:noFill/>
          <a:extLst>
            <a:ext uri="{909E8E84-426E-40DD-AFC4-6F175D3DCCD1}">
              <a14:hiddenFill xmlns:a14="http://schemas.microsoft.com/office/drawing/2010/main">
                <a:solidFill>
                  <a:srgbClr val="FFFFFF"/>
                </a:solidFill>
              </a14:hiddenFill>
            </a:ext>
          </a:extLst>
        </p:spPr>
      </p:pic>
      <p:sp>
        <p:nvSpPr>
          <p:cNvPr id="1026" name="Rectangle 2"/>
          <p:cNvSpPr>
            <a:spLocks noGrp="1" noChangeArrowheads="1"/>
          </p:cNvSpPr>
          <p:nvPr>
            <p:ph type="title"/>
          </p:nvPr>
        </p:nvSpPr>
        <p:spPr bwMode="auto">
          <a:xfrm>
            <a:off x="685800" y="609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en-US" altLang="en-US" smtClean="0"/>
              <a:t>Click to edit Master title style</a:t>
            </a:r>
            <a:endParaRPr lang="en-US" altLang="en-US" smtClean="0"/>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en-US" altLang="en-US" smtClean="0"/>
              <a:t>Click to edit Master text styles</a:t>
            </a:r>
            <a:endParaRPr lang="en-US" altLang="en-US" smtClean="0"/>
          </a:p>
          <a:p>
            <a:pPr lvl="1"/>
            <a:r>
              <a:rPr lang="en-US" altLang="en-US" smtClean="0"/>
              <a:t>Second level</a:t>
            </a:r>
            <a:endParaRPr lang="en-US" altLang="en-US" smtClean="0"/>
          </a:p>
          <a:p>
            <a:pPr lvl="2"/>
            <a:r>
              <a:rPr lang="en-US" altLang="en-US" smtClean="0"/>
              <a:t>Third level</a:t>
            </a:r>
            <a:endParaRPr lang="en-US" altLang="en-US" smtClean="0"/>
          </a:p>
          <a:p>
            <a:pPr lvl="3"/>
            <a:r>
              <a:rPr lang="en-US" altLang="en-US" smtClean="0"/>
              <a:t>Fourth level</a:t>
            </a:r>
            <a:endParaRPr lang="en-US" altLang="en-US" smtClean="0"/>
          </a:p>
          <a:p>
            <a:pPr lvl="4"/>
            <a:r>
              <a:rPr lang="en-US" altLang="en-US" smtClean="0"/>
              <a:t>Fifth level</a:t>
            </a:r>
            <a:endParaRPr lang="en-US" altLang="en-US" smtClean="0"/>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atin typeface="Noto Sans Mono CJK JP" panose="020B0500000000000000" charset="-122"/>
                <a:ea typeface="Noto Sans Mono CJK JP" panose="020B0500000000000000" charset="-122"/>
                <a:cs typeface="Noto Sans Mono CJK JP" panose="020B0500000000000000" charset="-122"/>
              </a:defRPr>
            </a:lvl1pPr>
          </a:lstStyle>
          <a:p>
            <a:endParaRPr lang="en-US" alt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atin typeface="Noto Sans Mono CJK JP" panose="020B0500000000000000" charset="-122"/>
                <a:ea typeface="Noto Sans Mono CJK JP" panose="020B0500000000000000" charset="-122"/>
                <a:cs typeface="Noto Sans Mono CJK JP" panose="020B0500000000000000" charset="-122"/>
              </a:defRPr>
            </a:lvl1pPr>
          </a:lstStyle>
          <a:p>
            <a:endParaRPr lang="en-US" alt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atin typeface="Noto Sans Mono CJK JP" panose="020B0500000000000000" charset="-122"/>
                <a:ea typeface="Noto Sans Mono CJK JP" panose="020B0500000000000000" charset="-122"/>
                <a:cs typeface="Noto Sans Mono CJK JP" panose="020B0500000000000000" charset="-122"/>
              </a:defRPr>
            </a:lvl1pPr>
          </a:lstStyle>
          <a:p>
            <a:fld id="{7FAD312C-826E-40DC-8EA2-9106566C605C}" type="slidenum">
              <a:rPr lang="en-US" altLang="en-US"/>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ctr" rtl="0" eaLnBrk="1" fontAlgn="base" hangingPunct="1">
        <a:spcBef>
          <a:spcPct val="0"/>
        </a:spcBef>
        <a:spcAft>
          <a:spcPct val="0"/>
        </a:spcAft>
        <a:defRPr sz="4400" kern="1200">
          <a:solidFill>
            <a:schemeClr val="tx2"/>
          </a:solidFill>
          <a:latin typeface="Noto Sans Mono CJK JP" panose="020B0500000000000000" charset="-122"/>
          <a:ea typeface="Noto Sans Mono CJK JP" panose="020B0500000000000000" charset="-122"/>
          <a:cs typeface="Noto Sans Mono CJK JP" panose="020B0500000000000000" charset="-122"/>
        </a:defRPr>
      </a:lvl1pPr>
      <a:lvl2pPr algn="ctr" rtl="0" eaLnBrk="1" fontAlgn="base" hangingPunct="1">
        <a:spcBef>
          <a:spcPct val="0"/>
        </a:spcBef>
        <a:spcAft>
          <a:spcPct val="0"/>
        </a:spcAft>
        <a:defRPr sz="4400">
          <a:solidFill>
            <a:schemeClr val="tx2"/>
          </a:solidFill>
          <a:latin typeface="Times New Roman" panose="02020603050405020304" pitchFamily="18" charset="0"/>
        </a:defRPr>
      </a:lvl2pPr>
      <a:lvl3pPr algn="ctr" rtl="0" eaLnBrk="1" fontAlgn="base" hangingPunct="1">
        <a:spcBef>
          <a:spcPct val="0"/>
        </a:spcBef>
        <a:spcAft>
          <a:spcPct val="0"/>
        </a:spcAft>
        <a:defRPr sz="4400">
          <a:solidFill>
            <a:schemeClr val="tx2"/>
          </a:solidFill>
          <a:latin typeface="Times New Roman" panose="02020603050405020304" pitchFamily="18" charset="0"/>
        </a:defRPr>
      </a:lvl3pPr>
      <a:lvl4pPr algn="ctr" rtl="0" eaLnBrk="1" fontAlgn="base" hangingPunct="1">
        <a:spcBef>
          <a:spcPct val="0"/>
        </a:spcBef>
        <a:spcAft>
          <a:spcPct val="0"/>
        </a:spcAft>
        <a:defRPr sz="4400">
          <a:solidFill>
            <a:schemeClr val="tx2"/>
          </a:solidFill>
          <a:latin typeface="Times New Roman" panose="02020603050405020304" pitchFamily="18" charset="0"/>
        </a:defRPr>
      </a:lvl4pPr>
      <a:lvl5pPr algn="ctr" rtl="0" eaLnBrk="1" fontAlgn="base" hangingPunct="1">
        <a:spcBef>
          <a:spcPct val="0"/>
        </a:spcBef>
        <a:spcAft>
          <a:spcPct val="0"/>
        </a:spcAft>
        <a:defRPr sz="4400">
          <a:solidFill>
            <a:schemeClr val="tx2"/>
          </a:solidFill>
          <a:latin typeface="Times New Roman" panose="02020603050405020304" pitchFamily="18" charset="0"/>
        </a:defRPr>
      </a:lvl5pPr>
      <a:lvl6pPr marL="457200" algn="ctr" rtl="0" eaLnBrk="1" fontAlgn="base" hangingPunct="1">
        <a:spcBef>
          <a:spcPct val="0"/>
        </a:spcBef>
        <a:spcAft>
          <a:spcPct val="0"/>
        </a:spcAft>
        <a:defRPr sz="4400">
          <a:solidFill>
            <a:schemeClr val="tx2"/>
          </a:solidFill>
          <a:latin typeface="Times New Roman" panose="02020603050405020304" pitchFamily="18" charset="0"/>
        </a:defRPr>
      </a:lvl6pPr>
      <a:lvl7pPr marL="914400" algn="ctr" rtl="0" eaLnBrk="1" fontAlgn="base" hangingPunct="1">
        <a:spcBef>
          <a:spcPct val="0"/>
        </a:spcBef>
        <a:spcAft>
          <a:spcPct val="0"/>
        </a:spcAft>
        <a:defRPr sz="4400">
          <a:solidFill>
            <a:schemeClr val="tx2"/>
          </a:solidFill>
          <a:latin typeface="Times New Roman" panose="02020603050405020304" pitchFamily="18" charset="0"/>
        </a:defRPr>
      </a:lvl7pPr>
      <a:lvl8pPr marL="1371600" algn="ctr" rtl="0" eaLnBrk="1" fontAlgn="base" hangingPunct="1">
        <a:spcBef>
          <a:spcPct val="0"/>
        </a:spcBef>
        <a:spcAft>
          <a:spcPct val="0"/>
        </a:spcAft>
        <a:defRPr sz="4400">
          <a:solidFill>
            <a:schemeClr val="tx2"/>
          </a:solidFill>
          <a:latin typeface="Times New Roman" panose="02020603050405020304" pitchFamily="18" charset="0"/>
        </a:defRPr>
      </a:lvl8pPr>
      <a:lvl9pPr marL="1828800" algn="ctr" rtl="0" eaLnBrk="1" fontAlgn="base" hangingPunct="1">
        <a:spcBef>
          <a:spcPct val="0"/>
        </a:spcBef>
        <a:spcAft>
          <a:spcPct val="0"/>
        </a:spcAft>
        <a:defRPr sz="4400">
          <a:solidFill>
            <a:schemeClr val="tx2"/>
          </a:solidFill>
          <a:latin typeface="Times New Roman" panose="02020603050405020304" pitchFamily="18" charset="0"/>
        </a:defRPr>
      </a:lvl9pPr>
    </p:titleStyle>
    <p:bodyStyle>
      <a:lvl1pPr marL="342900" indent="-342900" algn="l" rtl="0" eaLnBrk="1" fontAlgn="base" hangingPunct="1">
        <a:spcBef>
          <a:spcPct val="20000"/>
        </a:spcBef>
        <a:spcAft>
          <a:spcPct val="0"/>
        </a:spcAft>
        <a:buChar char="•"/>
        <a:defRPr sz="3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1pPr>
      <a:lvl2pPr marL="742950" indent="-285750" algn="l" rtl="0" eaLnBrk="1" fontAlgn="base" hangingPunct="1">
        <a:spcBef>
          <a:spcPct val="20000"/>
        </a:spcBef>
        <a:spcAft>
          <a:spcPct val="0"/>
        </a:spcAft>
        <a:buChar char="–"/>
        <a:defRPr sz="28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2pPr>
      <a:lvl3pPr marL="1143000" indent="-228600" algn="l" rtl="0" eaLnBrk="1" fontAlgn="base" hangingPunct="1">
        <a:spcBef>
          <a:spcPct val="20000"/>
        </a:spcBef>
        <a:spcAft>
          <a:spcPct val="0"/>
        </a:spcAft>
        <a:buChar char="•"/>
        <a:defRPr sz="24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3pPr>
      <a:lvl4pPr marL="1600200" indent="-228600" algn="l" rtl="0" eaLnBrk="1" fontAlgn="base" hangingPunct="1">
        <a:spcBef>
          <a:spcPct val="20000"/>
        </a:spcBef>
        <a:spcAft>
          <a:spcPct val="0"/>
        </a:spcAft>
        <a:buChar char="–"/>
        <a:defRPr sz="20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4pPr>
      <a:lvl5pPr marL="2057400" indent="-228600" algn="l" rtl="0" eaLnBrk="1" fontAlgn="base" hangingPunct="1">
        <a:spcBef>
          <a:spcPct val="20000"/>
        </a:spcBef>
        <a:spcAft>
          <a:spcPct val="0"/>
        </a:spcAft>
        <a:buChar char="»"/>
        <a:defRPr sz="20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GIF"/><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GI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GIF"/><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GIF"/></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4185" y="2428875"/>
            <a:ext cx="7772400" cy="1143000"/>
          </a:xfrm>
        </p:spPr>
        <p:txBody>
          <a:bodyPr/>
          <a:lstStyle/>
          <a:p>
            <a:r>
              <a:rPr lang="en-IN" sz="3600" dirty="0">
                <a:latin typeface="Noto Serif CJK JP" panose="02020400000000000000" charset="-122"/>
                <a:ea typeface="Noto Serif CJK JP" panose="02020400000000000000" charset="-122"/>
              </a:rPr>
              <a:t>Object Oriented Programming Concepts Using C++ &amp; Data Structures</a:t>
            </a:r>
            <a:endParaRPr lang="en-IN" sz="36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755576" y="1772816"/>
            <a:ext cx="7772400" cy="4832176"/>
          </a:xfrm>
        </p:spPr>
        <p:txBody>
          <a:bodyPr/>
          <a:lstStyle/>
          <a:p>
            <a:endParaRPr lang="en-IN" sz="2800" dirty="0" smtClean="0"/>
          </a:p>
          <a:p>
            <a:endParaRPr lang="en-IN" sz="2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6821805" cy="882650"/>
          </a:xfrm>
        </p:spPr>
        <p:txBody>
          <a:bodyPr/>
          <a:lstStyle/>
          <a:p>
            <a:r>
              <a:rPr lang="en-US" altLang="en-US" sz="2800" dirty="0">
                <a:latin typeface="Noto Serif CJK JP" panose="02020400000000000000" charset="-122"/>
                <a:ea typeface="Noto Serif CJK JP" panose="02020400000000000000" charset="-122"/>
              </a:rPr>
              <a:t>Complexity Analysis of Selection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86070"/>
          </a:xfrm>
        </p:spPr>
        <p:txBody>
          <a:bodyPr/>
          <a:lstStyle/>
          <a:p>
            <a:pPr>
              <a:lnSpc>
                <a:spcPct val="100000"/>
              </a:lnSpc>
            </a:pPr>
            <a:r>
              <a:rPr sz="1800" dirty="0" smtClean="0">
                <a:latin typeface="Noto Serif CJK JP" panose="02020400000000000000" charset="-122"/>
                <a:ea typeface="Noto Serif CJK JP" panose="02020400000000000000" charset="-122"/>
              </a:rPr>
              <a:t>Selection Sort requires two nested for loops to complete itself, one for loop is in the function selectionSort, and inside the first loop we are making a call to another function indexOfMinimum, which has the second(inner) for loop.</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100000"/>
              </a:lnSpc>
            </a:pPr>
            <a:r>
              <a:rPr sz="1800" dirty="0" smtClean="0">
                <a:latin typeface="Noto Serif CJK JP" panose="02020400000000000000" charset="-122"/>
                <a:ea typeface="Noto Serif CJK JP" panose="02020400000000000000" charset="-122"/>
              </a:rPr>
              <a:t>Hence for a given input size of n, following will be the time and space complexity for selection sort algorithm:</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60000"/>
              </a:lnSpc>
            </a:pPr>
            <a:r>
              <a:rPr sz="1800" dirty="0" smtClean="0">
                <a:latin typeface="Noto Serif CJK JP" panose="02020400000000000000" charset="-122"/>
                <a:ea typeface="Noto Serif CJK JP" panose="02020400000000000000" charset="-122"/>
              </a:rPr>
              <a:t>Worst Case  [ Big-O ]: O(n</a:t>
            </a:r>
            <a:r>
              <a:rPr sz="1800" baseline="30000" dirty="0" smtClean="0">
                <a:latin typeface="Noto Serif CJK JP" panose="02020400000000000000" charset="-122"/>
                <a:ea typeface="Noto Serif CJK JP" panose="02020400000000000000" charset="-122"/>
              </a:rPr>
              <a:t>2</a:t>
            </a:r>
            <a:r>
              <a:rPr sz="1800" dirty="0" smtClean="0">
                <a:latin typeface="Noto Serif CJK JP" panose="02020400000000000000" charset="-122"/>
                <a:ea typeface="Noto Serif CJK JP" panose="02020400000000000000" charset="-122"/>
              </a:rPr>
              <a:t>)</a:t>
            </a:r>
            <a:endParaRPr sz="1800" dirty="0" smtClean="0">
              <a:latin typeface="Noto Serif CJK JP" panose="02020400000000000000" charset="-122"/>
              <a:ea typeface="Noto Serif CJK JP" panose="02020400000000000000" charset="-122"/>
            </a:endParaRPr>
          </a:p>
          <a:p>
            <a:pPr>
              <a:lnSpc>
                <a:spcPct val="60000"/>
              </a:lnSpc>
            </a:pPr>
            <a:endParaRPr sz="1800" dirty="0" smtClean="0">
              <a:latin typeface="Noto Serif CJK JP" panose="02020400000000000000" charset="-122"/>
              <a:ea typeface="Noto Serif CJK JP" panose="02020400000000000000" charset="-122"/>
            </a:endParaRPr>
          </a:p>
          <a:p>
            <a:pPr>
              <a:lnSpc>
                <a:spcPct val="60000"/>
              </a:lnSpc>
            </a:pPr>
            <a:r>
              <a:rPr sz="1800" dirty="0" smtClean="0">
                <a:latin typeface="Noto Serif CJK JP" panose="02020400000000000000" charset="-122"/>
                <a:ea typeface="Noto Serif CJK JP" panose="02020400000000000000" charset="-122"/>
              </a:rPr>
              <a:t>Best Case  [Big-omega]: O(n</a:t>
            </a:r>
            <a:r>
              <a:rPr sz="1800" baseline="30000" dirty="0" smtClean="0">
                <a:latin typeface="Noto Serif CJK JP" panose="02020400000000000000" charset="-122"/>
                <a:ea typeface="Noto Serif CJK JP" panose="02020400000000000000" charset="-122"/>
              </a:rPr>
              <a:t>2</a:t>
            </a:r>
            <a:r>
              <a:rPr sz="1800" dirty="0" smtClean="0">
                <a:latin typeface="Noto Serif CJK JP" panose="02020400000000000000" charset="-122"/>
                <a:ea typeface="Noto Serif CJK JP" panose="02020400000000000000" charset="-122"/>
              </a:rPr>
              <a:t>)</a:t>
            </a:r>
            <a:endParaRPr sz="1800" dirty="0" smtClean="0">
              <a:latin typeface="Noto Serif CJK JP" panose="02020400000000000000" charset="-122"/>
              <a:ea typeface="Noto Serif CJK JP" panose="02020400000000000000" charset="-122"/>
            </a:endParaRPr>
          </a:p>
          <a:p>
            <a:pPr>
              <a:lnSpc>
                <a:spcPct val="60000"/>
              </a:lnSpc>
            </a:pPr>
            <a:endParaRPr sz="1800" dirty="0" smtClean="0">
              <a:latin typeface="Noto Serif CJK JP" panose="02020400000000000000" charset="-122"/>
              <a:ea typeface="Noto Serif CJK JP" panose="02020400000000000000" charset="-122"/>
            </a:endParaRPr>
          </a:p>
          <a:p>
            <a:pPr>
              <a:lnSpc>
                <a:spcPct val="60000"/>
              </a:lnSpc>
            </a:pPr>
            <a:r>
              <a:rPr sz="1800" dirty="0" smtClean="0">
                <a:latin typeface="Noto Serif CJK JP" panose="02020400000000000000" charset="-122"/>
                <a:ea typeface="Noto Serif CJK JP" panose="02020400000000000000" charset="-122"/>
              </a:rPr>
              <a:t>Average  [Big-theta]: O(n</a:t>
            </a:r>
            <a:r>
              <a:rPr sz="1800" baseline="30000" dirty="0" smtClean="0">
                <a:latin typeface="Noto Serif CJK JP" panose="02020400000000000000" charset="-122"/>
                <a:ea typeface="Noto Serif CJK JP" panose="02020400000000000000" charset="-122"/>
              </a:rPr>
              <a:t>2</a:t>
            </a:r>
            <a:r>
              <a:rPr sz="1800" dirty="0" smtClean="0">
                <a:latin typeface="Noto Serif CJK JP" panose="02020400000000000000" charset="-122"/>
                <a:ea typeface="Noto Serif CJK JP" panose="02020400000000000000" charset="-122"/>
              </a:rPr>
              <a:t>)</a:t>
            </a:r>
            <a:endParaRPr sz="1800" dirty="0" smtClean="0">
              <a:latin typeface="Noto Serif CJK JP" panose="02020400000000000000" charset="-122"/>
              <a:ea typeface="Noto Serif CJK JP" panose="02020400000000000000" charset="-122"/>
            </a:endParaRPr>
          </a:p>
          <a:p>
            <a:pPr>
              <a:lnSpc>
                <a:spcPct val="60000"/>
              </a:lnSpc>
            </a:pPr>
            <a:endParaRPr sz="1800" dirty="0" smtClean="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4594860" y="3453765"/>
            <a:ext cx="4004945" cy="137795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50000"/>
              </a:lnSpc>
            </a:pPr>
            <a:r>
              <a:rPr lang="en-US" altLang="en-IN" sz="1800" dirty="0" smtClean="0">
                <a:latin typeface="Noto Serif CJK JP" panose="02020400000000000000" charset="-122"/>
                <a:ea typeface="Noto Serif CJK JP" panose="02020400000000000000" charset="-122"/>
              </a:rPr>
              <a:t>I</a:t>
            </a:r>
            <a:r>
              <a:rPr lang="en-IN" sz="1800" dirty="0" smtClean="0">
                <a:latin typeface="Noto Serif CJK JP" panose="02020400000000000000" charset="-122"/>
                <a:ea typeface="Noto Serif CJK JP" panose="02020400000000000000" charset="-122"/>
              </a:rPr>
              <a:t>n-place comparison-based sorting algorithm. Here, a sub-list is maintained which is always sorted. For example, the lower part of an array is maintained to be sorted.</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An element which is to be 'insert'ed in this sorted sub-list, has to find its appropriate place and then it has to be inserted there. Hence the name, insertion sort.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The array is searched sequentially and unsorted items are moved and inserted into the sorted sub-list (in the same array).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complexity are of Ο(n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 where n is the number of items.</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60000"/>
              </a:lnSpc>
            </a:pPr>
            <a:r>
              <a:rPr lang="en-US" altLang="en-IN" sz="1800" dirty="0" smtClean="0">
                <a:latin typeface="Noto Serif CJK JP" panose="02020400000000000000" charset="-122"/>
                <a:ea typeface="Noto Serif CJK JP" panose="02020400000000000000" charset="-122"/>
              </a:rPr>
              <a:t>I</a:t>
            </a:r>
            <a:r>
              <a:rPr lang="en-IN" sz="1800" dirty="0" smtClean="0">
                <a:latin typeface="Noto Serif CJK JP" panose="02020400000000000000" charset="-122"/>
                <a:ea typeface="Noto Serif CJK JP" panose="02020400000000000000" charset="-122"/>
              </a:rPr>
              <a:t>n-place comparison-based sorting algorithm. Here, a sub-list is maintained which is always sorted. For example, the lower part of an array is maintained to be sorted.</a:t>
            </a:r>
            <a:endParaRPr lang="en-IN" sz="1800" dirty="0" smtClean="0">
              <a:latin typeface="Noto Serif CJK JP" panose="02020400000000000000" charset="-122"/>
              <a:ea typeface="Noto Serif CJK JP" panose="02020400000000000000" charset="-122"/>
            </a:endParaRPr>
          </a:p>
          <a:p>
            <a:pPr>
              <a:lnSpc>
                <a:spcPct val="160000"/>
              </a:lnSpc>
            </a:pPr>
            <a:r>
              <a:rPr lang="en-IN" sz="1800" dirty="0" smtClean="0">
                <a:latin typeface="Noto Serif CJK JP" panose="02020400000000000000" charset="-122"/>
                <a:ea typeface="Noto Serif CJK JP" panose="02020400000000000000" charset="-122"/>
              </a:rPr>
              <a:t>An element which is to be 'insert'ed in this sorted sub-list, has to find its appropriate place and then it has to be inserted there. Hence the name, insertion sort.</a:t>
            </a:r>
            <a:endParaRPr lang="en-IN" sz="1800" dirty="0" smtClean="0">
              <a:latin typeface="Noto Serif CJK JP" panose="02020400000000000000" charset="-122"/>
              <a:ea typeface="Noto Serif CJK JP" panose="02020400000000000000" charset="-122"/>
            </a:endParaRPr>
          </a:p>
          <a:p>
            <a:pPr>
              <a:lnSpc>
                <a:spcPct val="160000"/>
              </a:lnSpc>
            </a:pPr>
            <a:r>
              <a:rPr lang="en-IN" sz="1800" dirty="0" smtClean="0">
                <a:latin typeface="Noto Serif CJK JP" panose="02020400000000000000" charset="-122"/>
                <a:ea typeface="Noto Serif CJK JP" panose="02020400000000000000" charset="-122"/>
              </a:rPr>
              <a:t>The array is searched sequentially and unsorted items are moved and inserted into the sorted sub-list (in the same array). </a:t>
            </a:r>
            <a:endParaRPr lang="en-IN" sz="1800" dirty="0" smtClean="0">
              <a:latin typeface="Noto Serif CJK JP" panose="02020400000000000000" charset="-122"/>
              <a:ea typeface="Noto Serif CJK JP" panose="02020400000000000000" charset="-122"/>
            </a:endParaRPr>
          </a:p>
          <a:p>
            <a:pPr>
              <a:lnSpc>
                <a:spcPct val="16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complexity are of Ο(n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 where n is the number of items.</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2224405" cy="63373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pic>
        <p:nvPicPr>
          <p:cNvPr id="5" name="Picture 4" descr="/media/jishnu/CC405AEC405ADCB0/Repositories/Training-Materials/Objected Oriented Programming Concepts Using C++ &amp; Data Structures/Raw Sources/basic-insertion-sort.pngbasic-insertion-sort"/>
          <p:cNvPicPr>
            <a:picLocks noChangeAspect="1"/>
          </p:cNvPicPr>
          <p:nvPr/>
        </p:nvPicPr>
        <p:blipFill>
          <a:blip r:embed="rId1"/>
          <a:srcRect/>
          <a:stretch>
            <a:fillRect/>
          </a:stretch>
        </p:blipFill>
        <p:spPr>
          <a:xfrm>
            <a:off x="2778125" y="575945"/>
            <a:ext cx="5378450" cy="612203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607935" cy="114300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pic>
        <p:nvPicPr>
          <p:cNvPr id="5" name="Picture 4" descr="InsertionSort_Avg_case"/>
          <p:cNvPicPr>
            <a:picLocks noChangeAspect="1"/>
          </p:cNvPicPr>
          <p:nvPr/>
        </p:nvPicPr>
        <p:blipFill>
          <a:blip r:embed="rId1"/>
          <a:stretch>
            <a:fillRect/>
          </a:stretch>
        </p:blipFill>
        <p:spPr>
          <a:xfrm>
            <a:off x="554355" y="1595755"/>
            <a:ext cx="8129270" cy="4416425"/>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Complexity Analysis of Insertion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50000"/>
              </a:lnSpc>
            </a:pPr>
            <a:r>
              <a:rPr lang="en-IN" sz="1800" dirty="0" smtClean="0">
                <a:latin typeface="Noto Serif CJK JP" panose="02020400000000000000" charset="-122"/>
                <a:ea typeface="Noto Serif CJK JP" panose="02020400000000000000" charset="-122"/>
              </a:rPr>
              <a:t>Even though insertion sort is efficient, still, if we provide an already sorted array to the insertion sort algorithm, it will still execute the outer for loop, thereby requiring n steps to sort an already sorted array of n elements, which makes its best case time complexity a linear function of n.</a:t>
            </a:r>
            <a:endParaRPr lang="en-IN" sz="1800" dirty="0" smtClean="0">
              <a:latin typeface="Noto Serif CJK JP" panose="02020400000000000000" charset="-122"/>
              <a:ea typeface="Noto Serif CJK JP" panose="02020400000000000000" charset="-122"/>
            </a:endParaRPr>
          </a:p>
          <a:p>
            <a:pPr>
              <a:lnSpc>
                <a:spcPct val="150000"/>
              </a:lnSpc>
            </a:pPr>
            <a:endParaRPr lang="en-IN" sz="1800" dirty="0" smtClean="0">
              <a:latin typeface="Noto Serif CJK JP" panose="02020400000000000000" charset="-122"/>
              <a:ea typeface="Noto Serif CJK JP" panose="02020400000000000000" charset="-122"/>
            </a:endParaRPr>
          </a:p>
          <a:p>
            <a:pPr>
              <a:lnSpc>
                <a:spcPct val="90000"/>
              </a:lnSpc>
            </a:pPr>
            <a:r>
              <a:rPr lang="en-IN" sz="1800" dirty="0" smtClean="0">
                <a:latin typeface="Noto Serif CJK JP" panose="02020400000000000000" charset="-122"/>
                <a:ea typeface="Noto Serif CJK JP" panose="02020400000000000000" charset="-122"/>
              </a:rPr>
              <a:t>Worst Case Time Complexity [ Big-O ]: O(n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a:t>
            </a:r>
            <a:endParaRPr lang="en-IN" sz="1800" dirty="0" smtClean="0">
              <a:latin typeface="Noto Serif CJK JP" panose="02020400000000000000" charset="-122"/>
              <a:ea typeface="Noto Serif CJK JP" panose="02020400000000000000" charset="-122"/>
            </a:endParaRPr>
          </a:p>
          <a:p>
            <a:pPr>
              <a:lnSpc>
                <a:spcPct val="90000"/>
              </a:lnSpc>
            </a:pPr>
            <a:endParaRPr lang="en-IN" sz="1800" dirty="0" smtClean="0">
              <a:latin typeface="Noto Serif CJK JP" panose="02020400000000000000" charset="-122"/>
              <a:ea typeface="Noto Serif CJK JP" panose="02020400000000000000" charset="-122"/>
            </a:endParaRPr>
          </a:p>
          <a:p>
            <a:pPr>
              <a:lnSpc>
                <a:spcPct val="90000"/>
              </a:lnSpc>
            </a:pPr>
            <a:r>
              <a:rPr lang="en-IN" sz="1800" dirty="0" smtClean="0">
                <a:latin typeface="Noto Serif CJK JP" panose="02020400000000000000" charset="-122"/>
                <a:ea typeface="Noto Serif CJK JP" panose="02020400000000000000" charset="-122"/>
              </a:rPr>
              <a:t>Best Case Time Complexity [Big-omega]: O(n)</a:t>
            </a:r>
            <a:endParaRPr lang="en-IN" sz="1800" dirty="0" smtClean="0">
              <a:latin typeface="Noto Serif CJK JP" panose="02020400000000000000" charset="-122"/>
              <a:ea typeface="Noto Serif CJK JP" panose="02020400000000000000" charset="-122"/>
            </a:endParaRPr>
          </a:p>
          <a:p>
            <a:pPr>
              <a:lnSpc>
                <a:spcPct val="90000"/>
              </a:lnSpc>
            </a:pPr>
            <a:endParaRPr lang="en-IN" sz="1800" dirty="0" smtClean="0">
              <a:latin typeface="Noto Serif CJK JP" panose="02020400000000000000" charset="-122"/>
              <a:ea typeface="Noto Serif CJK JP" panose="02020400000000000000" charset="-122"/>
            </a:endParaRPr>
          </a:p>
          <a:p>
            <a:pPr>
              <a:lnSpc>
                <a:spcPct val="90000"/>
              </a:lnSpc>
            </a:pPr>
            <a:r>
              <a:rPr lang="en-IN" sz="1800" dirty="0" smtClean="0">
                <a:latin typeface="Noto Serif CJK JP" panose="02020400000000000000" charset="-122"/>
                <a:ea typeface="Noto Serif CJK JP" panose="02020400000000000000" charset="-122"/>
              </a:rPr>
              <a:t>Average Time Complexity [Big-theta]: O(n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Merge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50000"/>
              </a:lnSpc>
            </a:pPr>
            <a:r>
              <a:rPr lang="en-IN" sz="1800" dirty="0" smtClean="0">
                <a:latin typeface="Noto Serif CJK JP" panose="02020400000000000000" charset="-122"/>
                <a:ea typeface="Noto Serif CJK JP" panose="02020400000000000000" charset="-122"/>
              </a:rPr>
              <a:t>follows the rule of Divide and Conquer to sort a given set of numbers/elements, recursively, hence consuming less time.</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Merge sort runs in O(n*log n) time in all the cases.</a:t>
            </a:r>
            <a:endParaRPr lang="en-IN" sz="1800" dirty="0" smtClean="0">
              <a:latin typeface="Noto Serif CJK JP" panose="02020400000000000000" charset="-122"/>
              <a:ea typeface="Noto Serif CJK JP" panose="02020400000000000000" charset="-122"/>
            </a:endParaRPr>
          </a:p>
        </p:txBody>
      </p:sp>
      <p:pic>
        <p:nvPicPr>
          <p:cNvPr id="4" name="Picture 3" descr="MergeSort_Avg_case"/>
          <p:cNvPicPr>
            <a:picLocks noChangeAspect="1"/>
          </p:cNvPicPr>
          <p:nvPr/>
        </p:nvPicPr>
        <p:blipFill>
          <a:blip r:embed="rId1"/>
          <a:stretch>
            <a:fillRect/>
          </a:stretch>
        </p:blipFill>
        <p:spPr>
          <a:xfrm>
            <a:off x="2073275" y="2744470"/>
            <a:ext cx="4665345" cy="3964940"/>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Divide and Conquer</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70000"/>
              </a:lnSpc>
            </a:pPr>
            <a:r>
              <a:rPr lang="en-US" altLang="en-IN" sz="1800" dirty="0" smtClean="0">
                <a:latin typeface="Noto Serif CJK JP" panose="02020400000000000000" charset="-122"/>
                <a:ea typeface="Noto Serif CJK JP" panose="02020400000000000000" charset="-122"/>
              </a:rPr>
              <a:t>S</a:t>
            </a:r>
            <a:r>
              <a:rPr lang="en-IN" sz="1800" dirty="0" smtClean="0">
                <a:latin typeface="Noto Serif CJK JP" panose="02020400000000000000" charset="-122"/>
                <a:ea typeface="Noto Serif CJK JP" panose="02020400000000000000" charset="-122"/>
              </a:rPr>
              <a:t>ingle big problem into smaller sub-problems, solve the smaller sub-problems and combine their solutions to find the solution for the original big problem, it becomes easier to solve the whole problem.</a:t>
            </a:r>
            <a:endParaRPr lang="en-IN" sz="1800" dirty="0" smtClean="0">
              <a:latin typeface="Noto Serif CJK JP" panose="02020400000000000000" charset="-122"/>
              <a:ea typeface="Noto Serif CJK JP" panose="02020400000000000000" charset="-122"/>
            </a:endParaRPr>
          </a:p>
          <a:p>
            <a:pPr>
              <a:lnSpc>
                <a:spcPct val="170000"/>
              </a:lnSpc>
            </a:pPr>
            <a:r>
              <a:rPr lang="en-IN" sz="1800" dirty="0" smtClean="0">
                <a:latin typeface="Noto Serif CJK JP" panose="02020400000000000000" charset="-122"/>
                <a:ea typeface="Noto Serif CJK JP" panose="02020400000000000000" charset="-122"/>
              </a:rPr>
              <a:t>The concept of Divide and Conquer involves three steps:</a:t>
            </a:r>
            <a:endParaRPr lang="en-IN" sz="1800" dirty="0" smtClean="0">
              <a:latin typeface="Noto Serif CJK JP" panose="02020400000000000000" charset="-122"/>
              <a:ea typeface="Noto Serif CJK JP" panose="02020400000000000000" charset="-122"/>
            </a:endParaRPr>
          </a:p>
          <a:p>
            <a:pPr lvl="1">
              <a:lnSpc>
                <a:spcPct val="170000"/>
              </a:lnSpc>
            </a:pPr>
            <a:r>
              <a:rPr lang="en-IN" sz="1575" dirty="0" smtClean="0">
                <a:latin typeface="Noto Serif CJK JP" panose="02020400000000000000" charset="-122"/>
                <a:ea typeface="Noto Serif CJK JP" panose="02020400000000000000" charset="-122"/>
              </a:rPr>
              <a:t>Divide the problem into multiple small problems.</a:t>
            </a:r>
            <a:endParaRPr lang="en-IN" sz="1575" dirty="0" smtClean="0">
              <a:latin typeface="Noto Serif CJK JP" panose="02020400000000000000" charset="-122"/>
              <a:ea typeface="Noto Serif CJK JP" panose="02020400000000000000" charset="-122"/>
            </a:endParaRPr>
          </a:p>
          <a:p>
            <a:pPr lvl="1">
              <a:lnSpc>
                <a:spcPct val="170000"/>
              </a:lnSpc>
            </a:pPr>
            <a:r>
              <a:rPr lang="en-IN" sz="1575" dirty="0" smtClean="0">
                <a:latin typeface="Noto Serif CJK JP" panose="02020400000000000000" charset="-122"/>
                <a:ea typeface="Noto Serif CJK JP" panose="02020400000000000000" charset="-122"/>
              </a:rPr>
              <a:t>Conquer the subproblems by solving them. The idea is to break down the problem into atomic subproblems, where they are actually solved.</a:t>
            </a:r>
            <a:endParaRPr lang="en-IN" sz="1575" dirty="0" smtClean="0">
              <a:latin typeface="Noto Serif CJK JP" panose="02020400000000000000" charset="-122"/>
              <a:ea typeface="Noto Serif CJK JP" panose="02020400000000000000" charset="-122"/>
            </a:endParaRPr>
          </a:p>
          <a:p>
            <a:pPr lvl="1">
              <a:lnSpc>
                <a:spcPct val="170000"/>
              </a:lnSpc>
            </a:pPr>
            <a:r>
              <a:rPr lang="en-IN" sz="1575" dirty="0" smtClean="0">
                <a:latin typeface="Noto Serif CJK JP" panose="02020400000000000000" charset="-122"/>
                <a:ea typeface="Noto Serif CJK JP" panose="02020400000000000000" charset="-122"/>
              </a:rPr>
              <a:t>Combine the solutions of the subproblems to find the solution of the actual problem.</a:t>
            </a:r>
            <a:endParaRPr lang="en-IN" sz="1575"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Divide and Conquer</a:t>
            </a:r>
            <a:endParaRPr lang="en-US" altLang="en-US" sz="2800" dirty="0">
              <a:latin typeface="Noto Serif CJK JP" panose="02020400000000000000" charset="-122"/>
              <a:ea typeface="Noto Serif CJK JP" panose="02020400000000000000" charset="-122"/>
            </a:endParaRPr>
          </a:p>
        </p:txBody>
      </p:sp>
      <p:pic>
        <p:nvPicPr>
          <p:cNvPr id="5" name="Picture 4" descr="divide-conquer"/>
          <p:cNvPicPr>
            <a:picLocks noChangeAspect="1"/>
          </p:cNvPicPr>
          <p:nvPr/>
        </p:nvPicPr>
        <p:blipFill>
          <a:blip r:embed="rId1"/>
          <a:stretch>
            <a:fillRect/>
          </a:stretch>
        </p:blipFill>
        <p:spPr>
          <a:xfrm>
            <a:off x="732155" y="1917065"/>
            <a:ext cx="3958590" cy="3366135"/>
          </a:xfrm>
          <a:prstGeom prst="rect">
            <a:avLst/>
          </a:prstGeom>
        </p:spPr>
      </p:pic>
      <p:pic>
        <p:nvPicPr>
          <p:cNvPr id="6" name="Picture 5" descr="MergeSort_Avg_case"/>
          <p:cNvPicPr>
            <a:picLocks noChangeAspect="1"/>
          </p:cNvPicPr>
          <p:nvPr/>
        </p:nvPicPr>
        <p:blipFill>
          <a:blip r:embed="rId2"/>
          <a:stretch>
            <a:fillRect/>
          </a:stretch>
        </p:blipFill>
        <p:spPr>
          <a:xfrm>
            <a:off x="5059680" y="1704340"/>
            <a:ext cx="3785870" cy="3690620"/>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Merge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90000"/>
              </a:lnSpc>
            </a:pPr>
            <a:r>
              <a:rPr sz="1800" dirty="0" smtClean="0">
                <a:latin typeface="Noto Serif CJK JP" panose="02020400000000000000" charset="-122"/>
                <a:ea typeface="Noto Serif CJK JP" panose="02020400000000000000" charset="-122"/>
              </a:rPr>
              <a:t>In merge sort we follow the following steps:</a:t>
            </a:r>
            <a:endParaRPr sz="1800" dirty="0" smtClean="0">
              <a:latin typeface="Noto Serif CJK JP" panose="02020400000000000000" charset="-122"/>
              <a:ea typeface="Noto Serif CJK JP" panose="02020400000000000000" charset="-122"/>
            </a:endParaRPr>
          </a:p>
          <a:p>
            <a:pPr lvl="1">
              <a:lnSpc>
                <a:spcPct val="180000"/>
              </a:lnSpc>
            </a:pPr>
            <a:r>
              <a:rPr sz="1575" dirty="0" smtClean="0">
                <a:latin typeface="Noto Serif CJK JP" panose="02020400000000000000" charset="-122"/>
                <a:ea typeface="Noto Serif CJK JP" panose="02020400000000000000" charset="-122"/>
              </a:rPr>
              <a:t>We take a variable p and store the starting index of our array in this. And we take another variable r and store the last index of array in it.</a:t>
            </a:r>
            <a:endParaRPr sz="1575" dirty="0" smtClean="0">
              <a:latin typeface="Noto Serif CJK JP" panose="02020400000000000000" charset="-122"/>
              <a:ea typeface="Noto Serif CJK JP" panose="02020400000000000000" charset="-122"/>
            </a:endParaRPr>
          </a:p>
          <a:p>
            <a:pPr lvl="1">
              <a:lnSpc>
                <a:spcPct val="180000"/>
              </a:lnSpc>
            </a:pPr>
            <a:r>
              <a:rPr sz="1575" dirty="0" smtClean="0">
                <a:latin typeface="Noto Serif CJK JP" panose="02020400000000000000" charset="-122"/>
                <a:ea typeface="Noto Serif CJK JP" panose="02020400000000000000" charset="-122"/>
              </a:rPr>
              <a:t>Then we find the middle of the array using the formula (p + r)/2 and mark the middle index as q, and break the array into two subarrays, from p to q and from q + 1 to r index.</a:t>
            </a:r>
            <a:endParaRPr sz="1575" dirty="0" smtClean="0">
              <a:latin typeface="Noto Serif CJK JP" panose="02020400000000000000" charset="-122"/>
              <a:ea typeface="Noto Serif CJK JP" panose="02020400000000000000" charset="-122"/>
            </a:endParaRPr>
          </a:p>
          <a:p>
            <a:pPr lvl="1">
              <a:lnSpc>
                <a:spcPct val="180000"/>
              </a:lnSpc>
            </a:pPr>
            <a:r>
              <a:rPr sz="1575" dirty="0" smtClean="0">
                <a:latin typeface="Noto Serif CJK JP" panose="02020400000000000000" charset="-122"/>
                <a:ea typeface="Noto Serif CJK JP" panose="02020400000000000000" charset="-122"/>
              </a:rPr>
              <a:t>Then we divide these 2 subarrays again, just like we divided our main array and this continues.</a:t>
            </a:r>
            <a:endParaRPr sz="1575" dirty="0" smtClean="0">
              <a:latin typeface="Noto Serif CJK JP" panose="02020400000000000000" charset="-122"/>
              <a:ea typeface="Noto Serif CJK JP" panose="02020400000000000000" charset="-122"/>
            </a:endParaRPr>
          </a:p>
          <a:p>
            <a:pPr lvl="1">
              <a:lnSpc>
                <a:spcPct val="180000"/>
              </a:lnSpc>
            </a:pPr>
            <a:r>
              <a:rPr sz="1575" dirty="0" smtClean="0">
                <a:latin typeface="Noto Serif CJK JP" panose="02020400000000000000" charset="-122"/>
                <a:ea typeface="Noto Serif CJK JP" panose="02020400000000000000" charset="-122"/>
              </a:rPr>
              <a:t>Once we have divided the main array into subarrays with single elements, then we start merging the subarrays.</a:t>
            </a:r>
            <a:endParaRPr sz="1575"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772400" cy="1143000"/>
          </a:xfrm>
        </p:spPr>
        <p:txBody>
          <a:bodyPr/>
          <a:lstStyle/>
          <a:p>
            <a:r>
              <a:rPr lang="en-US" altLang="en-IN" sz="2800" dirty="0">
                <a:latin typeface="Noto Serif CJK JP" panose="02020400000000000000" charset="-122"/>
                <a:ea typeface="Noto Serif CJK JP" panose="02020400000000000000" charset="-122"/>
              </a:rPr>
              <a:t>Topics Covered</a:t>
            </a:r>
            <a:endParaRPr lang="en-US" altLang="en-IN"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430020"/>
            <a:ext cx="7772400" cy="4518660"/>
          </a:xfrm>
        </p:spPr>
        <p:txBody>
          <a:bodyPr/>
          <a:lstStyle/>
          <a:p>
            <a:pPr>
              <a:lnSpc>
                <a:spcPct val="200000"/>
              </a:lnSpc>
            </a:pPr>
            <a:r>
              <a:rPr lang="en-IN" sz="1800" dirty="0" smtClean="0">
                <a:latin typeface="Noto Serif CJK JP" panose="02020400000000000000" charset="-122"/>
                <a:ea typeface="Noto Serif CJK JP" panose="02020400000000000000" charset="-122"/>
                <a:sym typeface="+mn-ea"/>
              </a:rPr>
              <a:t>Selection </a:t>
            </a:r>
            <a:r>
              <a:rPr lang="en-IN" sz="1800" dirty="0" smtClean="0">
                <a:latin typeface="Noto Serif CJK JP" panose="02020400000000000000" charset="-122"/>
                <a:ea typeface="Noto Serif CJK JP" panose="02020400000000000000" charset="-122"/>
              </a:rPr>
              <a:t>Sort </a:t>
            </a:r>
            <a:endParaRPr lang="en-IN" sz="1800" dirty="0" smtClean="0">
              <a:latin typeface="Noto Serif CJK JP" panose="02020400000000000000" charset="-122"/>
              <a:ea typeface="Noto Serif CJK JP" panose="02020400000000000000" charset="-122"/>
            </a:endParaRPr>
          </a:p>
          <a:p>
            <a:pPr>
              <a:lnSpc>
                <a:spcPct val="200000"/>
              </a:lnSpc>
            </a:pPr>
            <a:r>
              <a:rPr lang="en-US" altLang="en-IN" sz="1800" dirty="0" smtClean="0">
                <a:latin typeface="Noto Serif CJK JP" panose="02020400000000000000" charset="-122"/>
                <a:ea typeface="Noto Serif CJK JP" panose="02020400000000000000" charset="-122"/>
                <a:sym typeface="+mn-ea"/>
              </a:rPr>
              <a:t>I</a:t>
            </a:r>
            <a:r>
              <a:rPr lang="en-IN" sz="1800" dirty="0" smtClean="0">
                <a:latin typeface="Noto Serif CJK JP" panose="02020400000000000000" charset="-122"/>
                <a:ea typeface="Noto Serif CJK JP" panose="02020400000000000000" charset="-122"/>
                <a:sym typeface="+mn-ea"/>
              </a:rPr>
              <a:t>nsertion </a:t>
            </a:r>
            <a:r>
              <a:rPr lang="en-US" altLang="en-IN" sz="1800" dirty="0" smtClean="0">
                <a:latin typeface="Noto Serif CJK JP" panose="02020400000000000000" charset="-122"/>
                <a:ea typeface="Noto Serif CJK JP" panose="02020400000000000000" charset="-122"/>
                <a:sym typeface="+mn-ea"/>
              </a:rPr>
              <a:t>Sort</a:t>
            </a:r>
            <a:endParaRPr lang="en-IN" sz="1800" dirty="0" smtClean="0">
              <a:latin typeface="Noto Serif CJK JP" panose="02020400000000000000" charset="-122"/>
              <a:ea typeface="Noto Serif CJK JP" panose="02020400000000000000" charset="-122"/>
              <a:sym typeface="+mn-ea"/>
            </a:endParaRPr>
          </a:p>
          <a:p>
            <a:pPr>
              <a:lnSpc>
                <a:spcPct val="200000"/>
              </a:lnSpc>
            </a:pPr>
            <a:r>
              <a:rPr lang="en-IN" sz="1800" dirty="0" smtClean="0">
                <a:latin typeface="Noto Serif CJK JP" panose="02020400000000000000" charset="-122"/>
                <a:ea typeface="Noto Serif CJK JP" panose="02020400000000000000" charset="-122"/>
                <a:sym typeface="+mn-ea"/>
              </a:rPr>
              <a:t>Bubble </a:t>
            </a:r>
            <a:r>
              <a:rPr lang="en-US" altLang="en-IN" sz="1800" dirty="0" smtClean="0">
                <a:latin typeface="Noto Serif CJK JP" panose="02020400000000000000" charset="-122"/>
                <a:ea typeface="Noto Serif CJK JP" panose="02020400000000000000" charset="-122"/>
                <a:sym typeface="+mn-ea"/>
              </a:rPr>
              <a:t>S</a:t>
            </a:r>
            <a:r>
              <a:rPr lang="en-IN" sz="1800" dirty="0" smtClean="0">
                <a:latin typeface="Noto Serif CJK JP" panose="02020400000000000000" charset="-122"/>
                <a:ea typeface="Noto Serif CJK JP" panose="02020400000000000000" charset="-122"/>
                <a:sym typeface="+mn-ea"/>
              </a:rPr>
              <a:t>ort</a:t>
            </a:r>
            <a:endParaRPr lang="en-IN" sz="1800" dirty="0" smtClean="0">
              <a:latin typeface="Noto Serif CJK JP" panose="02020400000000000000" charset="-122"/>
              <a:ea typeface="Noto Serif CJK JP" panose="02020400000000000000" charset="-122"/>
            </a:endParaRPr>
          </a:p>
          <a:p>
            <a:pPr>
              <a:lnSpc>
                <a:spcPct val="200000"/>
              </a:lnSpc>
            </a:pPr>
            <a:r>
              <a:rPr lang="en-IN" sz="1800" dirty="0" smtClean="0">
                <a:latin typeface="Noto Serif CJK JP" panose="02020400000000000000" charset="-122"/>
                <a:ea typeface="Noto Serif CJK JP" panose="02020400000000000000" charset="-122"/>
              </a:rPr>
              <a:t>Merge </a:t>
            </a:r>
            <a:r>
              <a:rPr lang="en-US" altLang="en-IN" sz="1800" dirty="0" smtClean="0">
                <a:latin typeface="Noto Serif CJK JP" panose="02020400000000000000" charset="-122"/>
                <a:ea typeface="Noto Serif CJK JP" panose="02020400000000000000" charset="-122"/>
              </a:rPr>
              <a:t>Sort</a:t>
            </a:r>
            <a:endParaRPr lang="en-IN" sz="1800" dirty="0" smtClean="0">
              <a:latin typeface="Noto Serif CJK JP" panose="02020400000000000000" charset="-122"/>
              <a:ea typeface="Noto Serif CJK JP" panose="02020400000000000000" charset="-122"/>
            </a:endParaRPr>
          </a:p>
          <a:p>
            <a:pPr marL="0" indent="0">
              <a:lnSpc>
                <a:spcPct val="200000"/>
              </a:lnSpc>
              <a:buNone/>
            </a:pP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5638800" cy="1005205"/>
          </a:xfrm>
        </p:spPr>
        <p:txBody>
          <a:bodyPr/>
          <a:lstStyle/>
          <a:p>
            <a:r>
              <a:rPr lang="en-US" altLang="en-US" sz="2800" dirty="0">
                <a:latin typeface="Noto Serif CJK JP" panose="02020400000000000000" charset="-122"/>
                <a:ea typeface="Noto Serif CJK JP" panose="02020400000000000000" charset="-122"/>
              </a:rPr>
              <a:t>Merge Sort</a:t>
            </a:r>
            <a:endParaRPr lang="en-US" altLang="en-US" sz="2800" dirty="0">
              <a:latin typeface="Noto Serif CJK JP" panose="02020400000000000000" charset="-122"/>
              <a:ea typeface="Noto Serif CJK JP" panose="02020400000000000000" charset="-122"/>
            </a:endParaRPr>
          </a:p>
        </p:txBody>
      </p:sp>
      <p:pic>
        <p:nvPicPr>
          <p:cNvPr id="5" name="Picture 4" descr="/media/jishnu/CC405AEC405ADCB0/Repositories/Training-Materials/Objected Oriented Programming Concepts Using C++ &amp; Data Structures/Raw Sources/merge-sort-working.pngmerge-sort-working"/>
          <p:cNvPicPr>
            <a:picLocks noChangeAspect="1"/>
          </p:cNvPicPr>
          <p:nvPr/>
        </p:nvPicPr>
        <p:blipFill>
          <a:blip r:embed="rId1"/>
          <a:srcRect/>
          <a:stretch>
            <a:fillRect/>
          </a:stretch>
        </p:blipFill>
        <p:spPr>
          <a:xfrm>
            <a:off x="1000760" y="919480"/>
            <a:ext cx="5668010" cy="5777865"/>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935" y="190500"/>
            <a:ext cx="6891020" cy="1143000"/>
          </a:xfrm>
        </p:spPr>
        <p:txBody>
          <a:bodyPr/>
          <a:lstStyle/>
          <a:p>
            <a:r>
              <a:rPr lang="en-US" altLang="en-US" sz="2800" dirty="0">
                <a:latin typeface="Noto Serif CJK JP" panose="02020400000000000000" charset="-122"/>
                <a:ea typeface="Noto Serif CJK JP" panose="02020400000000000000" charset="-122"/>
              </a:rPr>
              <a:t>Complexity Analysis of Merge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493395" y="1087120"/>
            <a:ext cx="8157845" cy="5426710"/>
          </a:xfrm>
        </p:spPr>
        <p:txBody>
          <a:bodyPr/>
          <a:lstStyle/>
          <a:p>
            <a:pPr>
              <a:lnSpc>
                <a:spcPct val="170000"/>
              </a:lnSpc>
            </a:pPr>
            <a:r>
              <a:rPr sz="1800" dirty="0" smtClean="0">
                <a:latin typeface="Noto Serif CJK JP" panose="02020400000000000000" charset="-122"/>
                <a:ea typeface="Noto Serif CJK JP" panose="02020400000000000000" charset="-122"/>
              </a:rPr>
              <a:t>As we have already learned in Binary Search that whenever we divide a number into half in every stpe, it can be represented using a logarithmic function, which is log n and the number of steps can be represented by log n + 1(at most)</a:t>
            </a:r>
            <a:endParaRPr sz="1800" dirty="0" smtClean="0">
              <a:latin typeface="Noto Serif CJK JP" panose="02020400000000000000" charset="-122"/>
              <a:ea typeface="Noto Serif CJK JP" panose="02020400000000000000" charset="-122"/>
            </a:endParaRPr>
          </a:p>
          <a:p>
            <a:pPr>
              <a:lnSpc>
                <a:spcPct val="170000"/>
              </a:lnSpc>
            </a:pPr>
            <a:r>
              <a:rPr sz="1800" dirty="0" smtClean="0">
                <a:latin typeface="Noto Serif CJK JP" panose="02020400000000000000" charset="-122"/>
                <a:ea typeface="Noto Serif CJK JP" panose="02020400000000000000" charset="-122"/>
              </a:rPr>
              <a:t>Also, we perform a single step operation to find out the middle of any subarray, i.e. O(1).</a:t>
            </a:r>
            <a:endParaRPr sz="1800" dirty="0" smtClean="0">
              <a:latin typeface="Noto Serif CJK JP" panose="02020400000000000000" charset="-122"/>
              <a:ea typeface="Noto Serif CJK JP" panose="02020400000000000000" charset="-122"/>
            </a:endParaRPr>
          </a:p>
          <a:p>
            <a:pPr>
              <a:lnSpc>
                <a:spcPct val="170000"/>
              </a:lnSpc>
            </a:pPr>
            <a:r>
              <a:rPr sz="1800" dirty="0" smtClean="0">
                <a:latin typeface="Noto Serif CJK JP" panose="02020400000000000000" charset="-122"/>
                <a:ea typeface="Noto Serif CJK JP" panose="02020400000000000000" charset="-122"/>
              </a:rPr>
              <a:t>And to merge the subarrays, made by dividing the original array of n elements, a running time of O(n) will be required.</a:t>
            </a:r>
            <a:endParaRPr sz="1800" dirty="0" smtClean="0">
              <a:latin typeface="Noto Serif CJK JP" panose="02020400000000000000" charset="-122"/>
              <a:ea typeface="Noto Serif CJK JP" panose="02020400000000000000" charset="-122"/>
            </a:endParaRPr>
          </a:p>
          <a:p>
            <a:pPr>
              <a:lnSpc>
                <a:spcPct val="170000"/>
              </a:lnSpc>
            </a:pPr>
            <a:r>
              <a:rPr sz="1800" dirty="0" smtClean="0">
                <a:latin typeface="Noto Serif CJK JP" panose="02020400000000000000" charset="-122"/>
                <a:ea typeface="Noto Serif CJK JP" panose="02020400000000000000" charset="-122"/>
              </a:rPr>
              <a:t>Hence the total time for mergeSort function will become n(log n + 1), which gives us a time complexity of O(n*log n).</a:t>
            </a:r>
            <a:endParaRPr sz="1800" dirty="0" smtClean="0">
              <a:latin typeface="Noto Serif CJK JP" panose="02020400000000000000" charset="-122"/>
              <a:ea typeface="Noto Serif CJK JP" panose="02020400000000000000" charset="-122"/>
            </a:endParaRPr>
          </a:p>
          <a:p>
            <a:pPr>
              <a:lnSpc>
                <a:spcPct val="190000"/>
              </a:lnSpc>
            </a:pPr>
            <a:endParaRPr sz="1800" dirty="0" smtClean="0">
              <a:latin typeface="Noto Serif CJK JP" panose="02020400000000000000" charset="-122"/>
              <a:ea typeface="Noto Serif CJK JP" panose="02020400000000000000" charset="-122"/>
            </a:endParaRPr>
          </a:p>
          <a:p>
            <a:pPr>
              <a:lnSpc>
                <a:spcPct val="190000"/>
              </a:lnSpc>
            </a:pPr>
            <a:endParaRPr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6675"/>
            <a:ext cx="6891020" cy="1143000"/>
          </a:xfrm>
        </p:spPr>
        <p:txBody>
          <a:bodyPr/>
          <a:lstStyle/>
          <a:p>
            <a:r>
              <a:rPr lang="en-US" altLang="en-US" sz="2800" dirty="0">
                <a:latin typeface="Noto Serif CJK JP" panose="02020400000000000000" charset="-122"/>
                <a:ea typeface="Noto Serif CJK JP" panose="02020400000000000000" charset="-122"/>
              </a:rPr>
              <a:t>Complexity Analysis of Merge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493395" y="1087120"/>
            <a:ext cx="8157845" cy="5330825"/>
          </a:xfrm>
        </p:spPr>
        <p:txBody>
          <a:bodyPr/>
          <a:lstStyle/>
          <a:p>
            <a:pPr>
              <a:lnSpc>
                <a:spcPct val="190000"/>
              </a:lnSpc>
            </a:pPr>
            <a:endParaRPr sz="1800" dirty="0" smtClean="0">
              <a:latin typeface="Noto Serif CJK JP" panose="02020400000000000000" charset="-122"/>
              <a:ea typeface="Noto Serif CJK JP" panose="02020400000000000000" charset="-122"/>
            </a:endParaRPr>
          </a:p>
          <a:p>
            <a:pPr>
              <a:lnSpc>
                <a:spcPct val="100000"/>
              </a:lnSpc>
            </a:pPr>
            <a:r>
              <a:rPr sz="1800" dirty="0" smtClean="0">
                <a:latin typeface="Noto Serif CJK JP" panose="02020400000000000000" charset="-122"/>
                <a:ea typeface="Noto Serif CJK JP" panose="02020400000000000000" charset="-122"/>
              </a:rPr>
              <a:t>Worst Case Time Complexity [ Big-O ]: O(n*log n)</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100000"/>
              </a:lnSpc>
            </a:pPr>
            <a:r>
              <a:rPr sz="1800" dirty="0" smtClean="0">
                <a:latin typeface="Noto Serif CJK JP" panose="02020400000000000000" charset="-122"/>
                <a:ea typeface="Noto Serif CJK JP" panose="02020400000000000000" charset="-122"/>
              </a:rPr>
              <a:t>Best Case Time Complexity [Big-omega]: O(n*log n)</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100000"/>
              </a:lnSpc>
            </a:pPr>
            <a:r>
              <a:rPr sz="1800" dirty="0" smtClean="0">
                <a:latin typeface="Noto Serif CJK JP" panose="02020400000000000000" charset="-122"/>
                <a:ea typeface="Noto Serif CJK JP" panose="02020400000000000000" charset="-122"/>
              </a:rPr>
              <a:t>Average Time Complexity [Big-theta]: O(n*log n)</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lvl="1">
              <a:lnSpc>
                <a:spcPct val="150000"/>
              </a:lnSpc>
            </a:pPr>
            <a:r>
              <a:rPr sz="1575" dirty="0" smtClean="0">
                <a:latin typeface="Noto Serif CJK JP" panose="02020400000000000000" charset="-122"/>
                <a:ea typeface="Noto Serif CJK JP" panose="02020400000000000000" charset="-122"/>
              </a:rPr>
              <a:t>Time complexity of Merge Sort is O(n*Log n) in all the 3 cases (worst, average and best) as merge sort always divides the array in two halves and takes linear time to merge two halves.</a:t>
            </a:r>
            <a:endParaRPr sz="1575" dirty="0" smtClean="0">
              <a:latin typeface="Noto Serif CJK JP" panose="02020400000000000000" charset="-122"/>
              <a:ea typeface="Noto Serif CJK JP" panose="02020400000000000000" charset="-122"/>
            </a:endParaRPr>
          </a:p>
          <a:p>
            <a:pPr lvl="1">
              <a:lnSpc>
                <a:spcPct val="150000"/>
              </a:lnSpc>
            </a:pPr>
            <a:r>
              <a:rPr sz="1575" dirty="0" smtClean="0">
                <a:latin typeface="Noto Serif CJK JP" panose="02020400000000000000" charset="-122"/>
                <a:ea typeface="Noto Serif CJK JP" panose="02020400000000000000" charset="-122"/>
              </a:rPr>
              <a:t>It requires equal amount of additional space as the unsorted array. Hence its not at all recommended for searching large unsorted arrays.</a:t>
            </a:r>
            <a:endParaRPr sz="1575" dirty="0" smtClean="0">
              <a:latin typeface="Noto Serif CJK JP" panose="02020400000000000000" charset="-122"/>
              <a:ea typeface="Noto Serif CJK JP" panose="02020400000000000000" charset="-122"/>
            </a:endParaRPr>
          </a:p>
          <a:p>
            <a:pPr lvl="1">
              <a:lnSpc>
                <a:spcPct val="150000"/>
              </a:lnSpc>
            </a:pPr>
            <a:r>
              <a:rPr sz="1575" dirty="0" smtClean="0">
                <a:latin typeface="Noto Serif CJK JP" panose="02020400000000000000" charset="-122"/>
                <a:ea typeface="Noto Serif CJK JP" panose="02020400000000000000" charset="-122"/>
              </a:rPr>
              <a:t>It is the best Sorting technique used for sorting Linked Lists.</a:t>
            </a:r>
            <a:endParaRPr sz="1575"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772400" cy="1143000"/>
          </a:xfrm>
        </p:spPr>
        <p:txBody>
          <a:bodyPr/>
          <a:lstStyle/>
          <a:p>
            <a:r>
              <a:rPr lang="en-US" altLang="en-US" sz="2800" dirty="0">
                <a:latin typeface="Noto Serif CJK JP" panose="02020400000000000000" charset="-122"/>
                <a:ea typeface="Noto Serif CJK JP" panose="02020400000000000000" charset="-122"/>
              </a:rPr>
              <a:t>Sorting</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001260"/>
          </a:xfrm>
        </p:spPr>
        <p:txBody>
          <a:bodyPr/>
          <a:lstStyle/>
          <a:p>
            <a:pPr>
              <a:lnSpc>
                <a:spcPct val="150000"/>
              </a:lnSpc>
            </a:pPr>
            <a:r>
              <a:rPr lang="en-IN" sz="1800" dirty="0" smtClean="0">
                <a:latin typeface="Noto Serif CJK JP" panose="02020400000000000000" charset="-122"/>
                <a:ea typeface="Noto Serif CJK JP" panose="02020400000000000000" charset="-122"/>
              </a:rPr>
              <a:t>Sorting refers to arranging data in a particular format. Sorting algorithm specifies the way to arrange data in a particular order. Most common orders are in numerical or lexicographical order.</a:t>
            </a:r>
            <a:endParaRPr lang="en-IN" sz="1800" dirty="0" smtClean="0">
              <a:latin typeface="Noto Serif CJK JP" panose="02020400000000000000" charset="-122"/>
              <a:ea typeface="Noto Serif CJK JP" panose="02020400000000000000" charset="-122"/>
            </a:endParaRPr>
          </a:p>
          <a:p>
            <a:pPr>
              <a:lnSpc>
                <a:spcPct val="150000"/>
              </a:lnSpc>
            </a:pPr>
            <a:r>
              <a:rPr lang="en-US" altLang="en-IN" sz="1800" dirty="0" smtClean="0">
                <a:latin typeface="Noto Serif CJK JP" panose="02020400000000000000" charset="-122"/>
                <a:ea typeface="Noto Serif CJK JP" panose="02020400000000000000" charset="-122"/>
              </a:rPr>
              <a:t>Adaptive and Non-Adaptive Sorting Algorithm</a:t>
            </a:r>
            <a:endParaRPr lang="en-US" altLang="en-IN" sz="1800" dirty="0" smtClean="0">
              <a:latin typeface="Noto Serif CJK JP" panose="02020400000000000000" charset="-122"/>
              <a:ea typeface="Noto Serif CJK JP" panose="02020400000000000000" charset="-122"/>
            </a:endParaRPr>
          </a:p>
          <a:p>
            <a:pPr lvl="1">
              <a:lnSpc>
                <a:spcPct val="150000"/>
              </a:lnSpc>
            </a:pPr>
            <a:r>
              <a:rPr lang="en-US" altLang="en-IN" sz="1575" dirty="0" smtClean="0">
                <a:latin typeface="Noto Serif CJK JP" panose="02020400000000000000" charset="-122"/>
                <a:ea typeface="Noto Serif CJK JP" panose="02020400000000000000" charset="-122"/>
              </a:rPr>
              <a:t>A sorting algorithm is said to be adaptive, if it takes advantage of already 'sorted' elements in the list that is to be sorted. That is, while sorting if the source list has some element already sorted, adaptive algorithms will take this into account and will try not to re-order them.</a:t>
            </a:r>
            <a:endParaRPr lang="en-US" altLang="en-IN" sz="1575" dirty="0" smtClean="0">
              <a:latin typeface="Noto Serif CJK JP" panose="02020400000000000000" charset="-122"/>
              <a:ea typeface="Noto Serif CJK JP" panose="02020400000000000000" charset="-122"/>
            </a:endParaRPr>
          </a:p>
          <a:p>
            <a:pPr lvl="1">
              <a:lnSpc>
                <a:spcPct val="150000"/>
              </a:lnSpc>
            </a:pPr>
            <a:r>
              <a:rPr lang="en-US" altLang="en-IN" sz="1575" dirty="0" smtClean="0">
                <a:latin typeface="Noto Serif CJK JP" panose="02020400000000000000" charset="-122"/>
                <a:ea typeface="Noto Serif CJK JP" panose="02020400000000000000" charset="-122"/>
              </a:rPr>
              <a:t>A non-adaptive algorithm is one which does not take into account the elements which are already sorted. They try to force every single element to be re-ordered to confirm their sortedness</a:t>
            </a:r>
            <a:endParaRPr lang="en-US" altLang="en-IN" sz="1575"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25" y="100965"/>
            <a:ext cx="3379470" cy="1143000"/>
          </a:xfrm>
        </p:spPr>
        <p:txBody>
          <a:bodyPr/>
          <a:lstStyle/>
          <a:p>
            <a:r>
              <a:rPr lang="en-US" altLang="en-US" sz="2800" dirty="0">
                <a:latin typeface="Noto Serif CJK JP" panose="02020400000000000000" charset="-122"/>
                <a:ea typeface="Noto Serif CJK JP" panose="02020400000000000000" charset="-122"/>
              </a:rPr>
              <a:t>Bubble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30825"/>
          </a:xfrm>
        </p:spPr>
        <p:txBody>
          <a:bodyPr/>
          <a:lstStyle/>
          <a:p>
            <a:pPr>
              <a:lnSpc>
                <a:spcPct val="150000"/>
              </a:lnSpc>
            </a:pPr>
            <a:r>
              <a:rPr lang="en-US" altLang="en-IN" sz="1800" dirty="0" smtClean="0">
                <a:latin typeface="Noto Serif CJK JP" panose="02020400000000000000" charset="-122"/>
                <a:ea typeface="Noto Serif CJK JP" panose="02020400000000000000" charset="-122"/>
              </a:rPr>
              <a:t>C</a:t>
            </a:r>
            <a:r>
              <a:rPr lang="en-IN" sz="1800" dirty="0" smtClean="0">
                <a:latin typeface="Noto Serif CJK JP" panose="02020400000000000000" charset="-122"/>
                <a:ea typeface="Noto Serif CJK JP" panose="02020400000000000000" charset="-122"/>
              </a:rPr>
              <a:t>omparison-based algorithm in which each pair of adjacent elements is compared </a:t>
            </a:r>
            <a:endParaRPr lang="en-IN" sz="1800" dirty="0" smtClean="0">
              <a:latin typeface="Noto Serif CJK JP" panose="02020400000000000000" charset="-122"/>
              <a:ea typeface="Noto Serif CJK JP" panose="02020400000000000000" charset="-122"/>
            </a:endParaRPr>
          </a:p>
          <a:p>
            <a:pPr>
              <a:lnSpc>
                <a:spcPct val="150000"/>
              </a:lnSpc>
            </a:pPr>
            <a:r>
              <a:rPr lang="en-US" altLang="en-IN" sz="1800" dirty="0" smtClean="0">
                <a:latin typeface="Noto Serif CJK JP" panose="02020400000000000000" charset="-122"/>
                <a:ea typeface="Noto Serif CJK JP" panose="02020400000000000000" charset="-122"/>
              </a:rPr>
              <a:t>E</a:t>
            </a:r>
            <a:r>
              <a:rPr lang="en-IN" sz="1800" dirty="0" smtClean="0">
                <a:latin typeface="Noto Serif CJK JP" panose="02020400000000000000" charset="-122"/>
                <a:ea typeface="Noto Serif CJK JP" panose="02020400000000000000" charset="-122"/>
              </a:rPr>
              <a:t>lements are swapped if they are not in order.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complexity are of Ο(n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 where n is the number of items.</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If we have total n elements, then we need to repeat this process for n-1 times.</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It is known as bubble sort, because with every complete iteration the largest element in the given array, bubbles up towards the last place or the highest index, just like a water bubble rises up to the water surface.</a:t>
            </a:r>
            <a:endParaRPr lang="en-IN" sz="1800" dirty="0" smtClean="0">
              <a:latin typeface="Noto Serif CJK JP" panose="02020400000000000000" charset="-122"/>
              <a:ea typeface="Noto Serif CJK JP" panose="02020400000000000000" charset="-122"/>
            </a:endParaRPr>
          </a:p>
        </p:txBody>
      </p:sp>
      <p:pic>
        <p:nvPicPr>
          <p:cNvPr id="5" name="Picture 4" descr="BubbleSort_Avg_case"/>
          <p:cNvPicPr>
            <a:picLocks noChangeAspect="1"/>
          </p:cNvPicPr>
          <p:nvPr/>
        </p:nvPicPr>
        <p:blipFill>
          <a:blip r:embed="rId1"/>
          <a:stretch>
            <a:fillRect/>
          </a:stretch>
        </p:blipFill>
        <p:spPr>
          <a:xfrm>
            <a:off x="3481705" y="212725"/>
            <a:ext cx="3736340" cy="103124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40" y="26670"/>
            <a:ext cx="3861435" cy="1143000"/>
          </a:xfrm>
        </p:spPr>
        <p:txBody>
          <a:bodyPr/>
          <a:lstStyle/>
          <a:p>
            <a:r>
              <a:rPr lang="en-US" altLang="en-US" sz="2800" dirty="0">
                <a:latin typeface="Noto Serif CJK JP" panose="02020400000000000000" charset="-122"/>
                <a:ea typeface="Noto Serif CJK JP" panose="02020400000000000000" charset="-122"/>
              </a:rPr>
              <a:t>Bubble Sort</a:t>
            </a:r>
            <a:endParaRPr lang="en-US" altLang="en-US" sz="2800" dirty="0">
              <a:latin typeface="Noto Serif CJK JP" panose="02020400000000000000" charset="-122"/>
              <a:ea typeface="Noto Serif CJK JP" panose="02020400000000000000" charset="-122"/>
            </a:endParaRPr>
          </a:p>
        </p:txBody>
      </p:sp>
      <p:pic>
        <p:nvPicPr>
          <p:cNvPr id="4" name="Content Placeholder 3" descr="basic-bubble-sort"/>
          <p:cNvPicPr>
            <a:picLocks noChangeAspect="1"/>
          </p:cNvPicPr>
          <p:nvPr>
            <p:ph idx="1"/>
          </p:nvPr>
        </p:nvPicPr>
        <p:blipFill>
          <a:blip r:embed="rId1"/>
          <a:stretch>
            <a:fillRect/>
          </a:stretch>
        </p:blipFill>
        <p:spPr>
          <a:xfrm>
            <a:off x="743585" y="1169670"/>
            <a:ext cx="7738745" cy="5330825"/>
          </a:xfrm>
          <a:prstGeom prst="rect">
            <a:avLst/>
          </a:prstGeom>
        </p:spPr>
      </p:pic>
      <p:pic>
        <p:nvPicPr>
          <p:cNvPr id="5" name="Picture 4" descr="BubbleSort_Avg_case"/>
          <p:cNvPicPr>
            <a:picLocks noChangeAspect="1"/>
          </p:cNvPicPr>
          <p:nvPr/>
        </p:nvPicPr>
        <p:blipFill>
          <a:blip r:embed="rId2"/>
          <a:stretch>
            <a:fillRect/>
          </a:stretch>
        </p:blipFill>
        <p:spPr>
          <a:xfrm>
            <a:off x="3442970" y="111125"/>
            <a:ext cx="3509010" cy="974725"/>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772400" cy="1143000"/>
          </a:xfrm>
        </p:spPr>
        <p:txBody>
          <a:bodyPr/>
          <a:lstStyle/>
          <a:p>
            <a:r>
              <a:rPr lang="en-US" altLang="en-US" sz="2800" dirty="0">
                <a:latin typeface="Noto Serif CJK JP" panose="02020400000000000000" charset="-122"/>
                <a:ea typeface="Noto Serif CJK JP" panose="02020400000000000000" charset="-122"/>
              </a:rPr>
              <a:t>Complexity Analysis of Bubble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p:nvPr>
            <p:ph idx="1"/>
          </p:nvPr>
        </p:nvSpPr>
        <p:spPr>
          <a:xfrm>
            <a:off x="685800" y="1210310"/>
            <a:ext cx="7772400" cy="4885690"/>
          </a:xfrm>
        </p:spPr>
        <p:txBody>
          <a:bodyPr/>
          <a:p>
            <a:r>
              <a:rPr lang="en-US" sz="1800">
                <a:latin typeface="Noto Serif CJK JP" panose="02020400000000000000" charset="-122"/>
                <a:ea typeface="Noto Serif CJK JP" panose="02020400000000000000" charset="-122"/>
              </a:rPr>
              <a:t>n-1 comparisons will be done in the 1st pass, n-2 in 2nd pass, n-3 in 3rd pass and so on. So the total number of comparisons will be,</a:t>
            </a:r>
            <a:endParaRPr lang="en-US" sz="1800">
              <a:latin typeface="Noto Serif CJK JP" panose="02020400000000000000" charset="-122"/>
              <a:ea typeface="Noto Serif CJK JP" panose="02020400000000000000" charset="-122"/>
            </a:endParaRPr>
          </a:p>
          <a:p>
            <a:pPr lvl="1"/>
            <a:r>
              <a:rPr lang="en-US" sz="1575">
                <a:latin typeface="FreeMono" panose="020F0409020205020404" charset="0"/>
                <a:ea typeface="FreeMono" panose="020F0409020205020404" charset="0"/>
              </a:rPr>
              <a:t>(n-1) + (n-2) + (n-3) + ..... + 3 + 2 + 1</a:t>
            </a:r>
            <a:endParaRPr lang="en-US" sz="1575">
              <a:latin typeface="FreeMono" panose="020F0409020205020404" charset="0"/>
              <a:ea typeface="FreeMono" panose="020F0409020205020404" charset="0"/>
            </a:endParaRPr>
          </a:p>
          <a:p>
            <a:pPr lvl="1"/>
            <a:r>
              <a:rPr lang="en-US" sz="1575">
                <a:latin typeface="FreeMono" panose="020F0409020205020404" charset="0"/>
                <a:ea typeface="FreeMono" panose="020F0409020205020404" charset="0"/>
              </a:rPr>
              <a:t>Sum = n(n-1)/2</a:t>
            </a:r>
            <a:endParaRPr lang="en-US" sz="1575">
              <a:latin typeface="FreeMono" panose="020F0409020205020404" charset="0"/>
              <a:ea typeface="FreeMono" panose="020F0409020205020404" charset="0"/>
            </a:endParaRPr>
          </a:p>
          <a:p>
            <a:pPr lvl="1"/>
            <a:r>
              <a:rPr lang="en-US" sz="1575">
                <a:latin typeface="FreeMono" panose="020F0409020205020404" charset="0"/>
                <a:ea typeface="FreeMono" panose="020F0409020205020404" charset="0"/>
              </a:rPr>
              <a:t>i.e O(n</a:t>
            </a:r>
            <a:r>
              <a:rPr lang="en-US" sz="1575" baseline="30000">
                <a:latin typeface="FreeMono" panose="020F0409020205020404" charset="0"/>
                <a:ea typeface="FreeMono" panose="020F0409020205020404" charset="0"/>
              </a:rPr>
              <a:t>2</a:t>
            </a:r>
            <a:r>
              <a:rPr lang="en-US" sz="1575">
                <a:latin typeface="FreeMono" panose="020F0409020205020404" charset="0"/>
                <a:ea typeface="FreeMono" panose="020F0409020205020404" charset="0"/>
              </a:rPr>
              <a:t>)</a:t>
            </a:r>
            <a:endParaRPr lang="en-US" sz="1575">
              <a:latin typeface="FreeMono" panose="020F0409020205020404" charset="0"/>
              <a:ea typeface="FreeMono" panose="020F0409020205020404" charset="0"/>
            </a:endParaRPr>
          </a:p>
          <a:p>
            <a:pPr lvl="1"/>
            <a:endParaRPr lang="en-US" sz="1575">
              <a:latin typeface="FreeMono" panose="020F0409020205020404" charset="0"/>
              <a:ea typeface="FreeMono" panose="020F0409020205020404" charset="0"/>
            </a:endParaRPr>
          </a:p>
          <a:p>
            <a:pPr lvl="0"/>
            <a:r>
              <a:rPr lang="en-US" sz="1800">
                <a:latin typeface="Noto Serif CJK JP" panose="02020400000000000000" charset="-122"/>
                <a:ea typeface="Noto Serif CJK JP" panose="02020400000000000000" charset="-122"/>
              </a:rPr>
              <a:t>Worst Case [ Big-O ]: O(n2)</a:t>
            </a:r>
            <a:endParaRPr lang="en-US" sz="1800">
              <a:latin typeface="Noto Serif CJK JP" panose="02020400000000000000" charset="-122"/>
              <a:ea typeface="Noto Serif CJK JP" panose="02020400000000000000" charset="-122"/>
            </a:endParaRPr>
          </a:p>
          <a:p>
            <a:pPr lvl="0"/>
            <a:r>
              <a:rPr lang="en-US" sz="1800">
                <a:latin typeface="Noto Serif CJK JP" panose="02020400000000000000" charset="-122"/>
                <a:ea typeface="Noto Serif CJK JP" panose="02020400000000000000" charset="-122"/>
              </a:rPr>
              <a:t>Best Case [Big-omega]: O(n)</a:t>
            </a:r>
            <a:endParaRPr lang="en-US" sz="1800">
              <a:latin typeface="Noto Serif CJK JP" panose="02020400000000000000" charset="-122"/>
              <a:ea typeface="Noto Serif CJK JP" panose="02020400000000000000" charset="-122"/>
            </a:endParaRPr>
          </a:p>
          <a:p>
            <a:pPr lvl="0"/>
            <a:r>
              <a:rPr lang="en-US" sz="1800">
                <a:latin typeface="Noto Serif CJK JP" panose="02020400000000000000" charset="-122"/>
                <a:ea typeface="Noto Serif CJK JP" panose="02020400000000000000" charset="-122"/>
              </a:rPr>
              <a:t>Average </a:t>
            </a:r>
            <a:r>
              <a:rPr lang="en-US" altLang="en-US" sz="1800">
                <a:latin typeface="Noto Serif CJK JP" panose="02020400000000000000" charset="-122"/>
                <a:ea typeface="Noto Serif CJK JP" panose="02020400000000000000" charset="-122"/>
              </a:rPr>
              <a:t>Case</a:t>
            </a:r>
            <a:r>
              <a:rPr lang="en-US" sz="1800">
                <a:latin typeface="Noto Serif CJK JP" panose="02020400000000000000" charset="-122"/>
                <a:ea typeface="Noto Serif CJK JP" panose="02020400000000000000" charset="-122"/>
              </a:rPr>
              <a:t> [Big-theta]: O(n2)</a:t>
            </a:r>
            <a:endParaRPr lang="en-US" sz="1800">
              <a:latin typeface="Noto Serif CJK JP" panose="02020400000000000000" charset="-122"/>
              <a:ea typeface="Noto Serif CJK JP" panose="02020400000000000000" charset="-122"/>
            </a:endParaRPr>
          </a:p>
          <a:p>
            <a:pPr lvl="0"/>
            <a:endParaRPr lang="en-US" sz="1800">
              <a:latin typeface="Noto Serif CJK JP" panose="02020400000000000000" charset="-122"/>
              <a:ea typeface="Noto Serif CJK JP" panose="02020400000000000000" charset="-122"/>
            </a:endParaRPr>
          </a:p>
          <a:p>
            <a:pPr lvl="0"/>
            <a:r>
              <a:rPr lang="en-US" sz="1800">
                <a:latin typeface="Noto Serif CJK JP" panose="02020400000000000000" charset="-122"/>
                <a:ea typeface="Noto Serif CJK JP" panose="02020400000000000000" charset="-122"/>
              </a:rPr>
              <a:t>best case time complexity will be O(n), it is when the list is already sorted.</a:t>
            </a:r>
            <a:endParaRPr lang="en-US" sz="1800">
              <a:latin typeface="Noto Serif CJK JP" panose="02020400000000000000" charset="-122"/>
              <a:ea typeface="Noto Serif CJK JP" panose="02020400000000000000" charset="-122"/>
            </a:endParaRPr>
          </a:p>
        </p:txBody>
      </p:sp>
      <p:pic>
        <p:nvPicPr>
          <p:cNvPr id="5" name="Picture 4" descr="BubbleSort_Avg_case"/>
          <p:cNvPicPr>
            <a:picLocks noChangeAspect="1"/>
          </p:cNvPicPr>
          <p:nvPr/>
        </p:nvPicPr>
        <p:blipFill>
          <a:blip r:embed="rId1"/>
          <a:stretch>
            <a:fillRect/>
          </a:stretch>
        </p:blipFill>
        <p:spPr>
          <a:xfrm>
            <a:off x="4576445" y="2757805"/>
            <a:ext cx="4163695" cy="1343025"/>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3021965" cy="882650"/>
          </a:xfrm>
        </p:spPr>
        <p:txBody>
          <a:bodyPr/>
          <a:lstStyle/>
          <a:p>
            <a:r>
              <a:rPr lang="en-US" altLang="en-US" sz="2800" dirty="0">
                <a:latin typeface="Noto Serif CJK JP" panose="02020400000000000000" charset="-122"/>
                <a:ea typeface="Noto Serif CJK JP" panose="02020400000000000000" charset="-122"/>
              </a:rPr>
              <a:t>Selection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86070"/>
          </a:xfrm>
        </p:spPr>
        <p:txBody>
          <a:bodyPr/>
          <a:lstStyle/>
          <a:p>
            <a:pPr>
              <a:lnSpc>
                <a:spcPct val="150000"/>
              </a:lnSpc>
            </a:pPr>
            <a:r>
              <a:rPr lang="en-IN" sz="1800" dirty="0" smtClean="0">
                <a:latin typeface="Noto Serif CJK JP" panose="02020400000000000000" charset="-122"/>
                <a:ea typeface="Noto Serif CJK JP" panose="02020400000000000000" charset="-122"/>
              </a:rPr>
              <a:t>in-place comparison-based algorithm in which the list is divided into two parts, the sorted part at the left end and the unsorted part at the right end.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Initially, the sorted part is empty and the unsorted part is the entire list.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The smallest element is selected from the unsorted array and swapped with the leftmost element, and that element becomes a part of the sorted array. This process continues moving unsorted array boundary by one element to the right.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complexities are of Ο(n2), where n is the number of items.</a:t>
            </a:r>
            <a:endParaRPr lang="en-IN" sz="1800" dirty="0" smtClean="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3796030" y="203835"/>
            <a:ext cx="3204210" cy="110236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3021965" cy="882650"/>
          </a:xfrm>
        </p:spPr>
        <p:txBody>
          <a:bodyPr/>
          <a:lstStyle/>
          <a:p>
            <a:r>
              <a:rPr lang="en-US" altLang="en-US" sz="2800" dirty="0">
                <a:latin typeface="Noto Serif CJK JP" panose="02020400000000000000" charset="-122"/>
                <a:ea typeface="Noto Serif CJK JP" panose="02020400000000000000" charset="-122"/>
              </a:rPr>
              <a:t>Selection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86070"/>
          </a:xfrm>
        </p:spPr>
        <p:txBody>
          <a:bodyPr/>
          <a:lstStyle/>
          <a:p>
            <a:pPr>
              <a:lnSpc>
                <a:spcPct val="150000"/>
              </a:lnSpc>
            </a:pPr>
            <a:r>
              <a:rPr lang="en-US" altLang="en-IN" sz="1800" dirty="0" smtClean="0">
                <a:latin typeface="Noto Serif CJK JP" panose="02020400000000000000" charset="-122"/>
                <a:ea typeface="Noto Serif CJK JP" panose="02020400000000000000" charset="-122"/>
              </a:rPr>
              <a:t>T</a:t>
            </a:r>
            <a:r>
              <a:rPr lang="en-IN" sz="1800" dirty="0" smtClean="0">
                <a:latin typeface="Noto Serif CJK JP" panose="02020400000000000000" charset="-122"/>
                <a:ea typeface="Noto Serif CJK JP" panose="02020400000000000000" charset="-122"/>
              </a:rPr>
              <a:t>his algorithm will first find the smallest element in the array and swap it with the element in the first position, then it will find the second smallest element and swap it with the element in the second position, and it will keep on doing this until the entire array is sorted.</a:t>
            </a:r>
            <a:endParaRPr lang="en-IN" sz="1800" dirty="0" smtClean="0">
              <a:latin typeface="Noto Serif CJK JP" panose="02020400000000000000" charset="-122"/>
              <a:ea typeface="Noto Serif CJK JP" panose="02020400000000000000" charset="-122"/>
            </a:endParaRPr>
          </a:p>
          <a:p>
            <a:pPr>
              <a:lnSpc>
                <a:spcPct val="150000"/>
              </a:lnSpc>
            </a:pP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It is called selection sort because it repeatedly selects the next-smallest element and swaps it into the right place.</a:t>
            </a:r>
            <a:endParaRPr lang="en-IN" sz="1800" dirty="0" smtClean="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3796030" y="203835"/>
            <a:ext cx="3204210" cy="110236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3021965" cy="882650"/>
          </a:xfrm>
        </p:spPr>
        <p:txBody>
          <a:bodyPr/>
          <a:lstStyle/>
          <a:p>
            <a:r>
              <a:rPr lang="en-US" altLang="en-US" sz="2800" dirty="0">
                <a:latin typeface="Noto Serif CJK JP" panose="02020400000000000000" charset="-122"/>
                <a:ea typeface="Noto Serif CJK JP" panose="02020400000000000000" charset="-122"/>
              </a:rPr>
              <a:t>Selection Sort</a:t>
            </a:r>
            <a:endParaRPr lang="en-US" altLang="en-US" sz="2800" dirty="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3521075" y="798195"/>
            <a:ext cx="4041775" cy="1390650"/>
          </a:xfrm>
          <a:prstGeom prst="rect">
            <a:avLst/>
          </a:prstGeom>
        </p:spPr>
      </p:pic>
      <p:pic>
        <p:nvPicPr>
          <p:cNvPr id="6" name="Picture 5" descr="simple-selection-sort"/>
          <p:cNvPicPr>
            <a:picLocks noChangeAspect="1"/>
          </p:cNvPicPr>
          <p:nvPr/>
        </p:nvPicPr>
        <p:blipFill>
          <a:blip r:embed="rId2"/>
          <a:stretch>
            <a:fillRect/>
          </a:stretch>
        </p:blipFill>
        <p:spPr>
          <a:xfrm>
            <a:off x="694055" y="2662555"/>
            <a:ext cx="7485380" cy="350202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1">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7509</Words>
  <Application>WPS Presentation</Application>
  <PresentationFormat>On-screen Show (4:3)</PresentationFormat>
  <Paragraphs>144</Paragraphs>
  <Slides>22</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22</vt:i4>
      </vt:variant>
    </vt:vector>
  </HeadingPairs>
  <TitlesOfParts>
    <vt:vector size="35" baseType="lpstr">
      <vt:lpstr>Arial</vt:lpstr>
      <vt:lpstr>SimSun</vt:lpstr>
      <vt:lpstr>Wingdings</vt:lpstr>
      <vt:lpstr>Noto Sans Mono CJK JP</vt:lpstr>
      <vt:lpstr>Times New Roman</vt:lpstr>
      <vt:lpstr>Noto Serif CJK JP</vt:lpstr>
      <vt:lpstr>FreeMono</vt:lpstr>
      <vt:lpstr>微软雅黑</vt:lpstr>
      <vt:lpstr>Droid Sans Fallback</vt:lpstr>
      <vt:lpstr>Arial Unicode MS</vt:lpstr>
      <vt:lpstr>Calibri</vt:lpstr>
      <vt:lpstr>DejaVu Sans</vt:lpstr>
      <vt:lpstr>Presentation1</vt:lpstr>
      <vt:lpstr>Object Oriented Programming Concepts Using C++ &amp; Data Structures</vt:lpstr>
      <vt:lpstr>Topics Covered</vt:lpstr>
      <vt:lpstr>Sorting</vt:lpstr>
      <vt:lpstr>Bubble Sort</vt:lpstr>
      <vt:lpstr>Bubble Sort</vt:lpstr>
      <vt:lpstr>Complexity Analysis of Bubble Sort</vt:lpstr>
      <vt:lpstr>Selection Sort</vt:lpstr>
      <vt:lpstr>Selection Sort</vt:lpstr>
      <vt:lpstr>Selection Sort</vt:lpstr>
      <vt:lpstr>Complexity Analysis of Selection Sort</vt:lpstr>
      <vt:lpstr>Insertion Sort</vt:lpstr>
      <vt:lpstr>Insertion Sort</vt:lpstr>
      <vt:lpstr>Insertion Sort</vt:lpstr>
      <vt:lpstr>Insertion Sort</vt:lpstr>
      <vt:lpstr>Complexity Analysis of Insertion Sort</vt:lpstr>
      <vt:lpstr>Merge Sort</vt:lpstr>
      <vt:lpstr>Divide and Conquer</vt:lpstr>
      <vt:lpstr>Divide and Conquer</vt:lpstr>
      <vt:lpstr>Merge Sort</vt:lpstr>
      <vt:lpstr>Merge Sort</vt:lpstr>
      <vt:lpstr>Complexity Analysis of Merge Sort</vt:lpstr>
      <vt:lpstr>Complexity Analysis of Merge Sort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jishnu</cp:lastModifiedBy>
  <cp:revision>114</cp:revision>
  <dcterms:created xsi:type="dcterms:W3CDTF">2019-07-12T06:24:54Z</dcterms:created>
  <dcterms:modified xsi:type="dcterms:W3CDTF">2019-07-12T06:24:54Z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1033-11.1.0.8392</vt:lpwstr>
  </property>
</Properties>
</file>

<file path=docProps/thumbnail.jpeg>
</file>